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86" roundtripDataSignature="AMtx7miCtGjV30PFB+8XsO5UOms6DYIU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customschemas.google.com/relationships/presentationmetadata" Target="metadata"/><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0ff31b2354_1_6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g20ff31b2354_1_6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20ff31b2354_1_6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0ff31b2354_1_97"/>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g20ff31b2354_1_97"/>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1" name="Google Shape;51;g20ff31b2354_1_9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0ff31b2354_1_10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20ff31b2354_1_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g20ff31b2354_1_10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7" name="Google Shape;57;g20ff31b2354_1_10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g20ff31b2354_1_10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g20ff31b2354_1_10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g20ff31b2354_1_1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g20ff31b2354_1_109"/>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1200"/>
              </a:spcBef>
              <a:spcAft>
                <a:spcPts val="0"/>
              </a:spcAft>
              <a:buClr>
                <a:schemeClr val="dk1"/>
              </a:buClr>
              <a:buSzPts val="2400"/>
              <a:buChar char="○"/>
              <a:defRPr sz="2400"/>
            </a:lvl2pPr>
            <a:lvl3pPr indent="-355600" lvl="2" marL="1371600" rtl="0" algn="l">
              <a:spcBef>
                <a:spcPts val="1200"/>
              </a:spcBef>
              <a:spcAft>
                <a:spcPts val="0"/>
              </a:spcAft>
              <a:buClr>
                <a:schemeClr val="dk1"/>
              </a:buClr>
              <a:buSzPts val="2000"/>
              <a:buChar char="■"/>
              <a:defRPr sz="2000"/>
            </a:lvl3pPr>
            <a:lvl4pPr indent="-342900" lvl="3" marL="1828800" rtl="0" algn="l">
              <a:spcBef>
                <a:spcPts val="1200"/>
              </a:spcBef>
              <a:spcAft>
                <a:spcPts val="0"/>
              </a:spcAft>
              <a:buClr>
                <a:schemeClr val="dk1"/>
              </a:buClr>
              <a:buSzPts val="1800"/>
              <a:buChar char="●"/>
              <a:defRPr sz="1800"/>
            </a:lvl4pPr>
            <a:lvl5pPr indent="-342900" lvl="4" marL="2286000" rtl="0" algn="l">
              <a:spcBef>
                <a:spcPts val="1200"/>
              </a:spcBef>
              <a:spcAft>
                <a:spcPts val="0"/>
              </a:spcAft>
              <a:buClr>
                <a:schemeClr val="dk1"/>
              </a:buClr>
              <a:buSzPts val="1800"/>
              <a:buChar char="○"/>
              <a:defRPr sz="1800"/>
            </a:lvl5pPr>
            <a:lvl6pPr indent="-342900" lvl="5" marL="2743200" rtl="0" algn="l">
              <a:spcBef>
                <a:spcPts val="1200"/>
              </a:spcBef>
              <a:spcAft>
                <a:spcPts val="0"/>
              </a:spcAft>
              <a:buClr>
                <a:schemeClr val="dk1"/>
              </a:buClr>
              <a:buSzPts val="1800"/>
              <a:buChar char="■"/>
              <a:defRPr sz="1800"/>
            </a:lvl6pPr>
            <a:lvl7pPr indent="-342900" lvl="6" marL="3200400" rtl="0" algn="l">
              <a:spcBef>
                <a:spcPts val="1200"/>
              </a:spcBef>
              <a:spcAft>
                <a:spcPts val="0"/>
              </a:spcAft>
              <a:buClr>
                <a:schemeClr val="dk1"/>
              </a:buClr>
              <a:buSzPts val="1800"/>
              <a:buChar char="●"/>
              <a:defRPr sz="1800"/>
            </a:lvl7pPr>
            <a:lvl8pPr indent="-342900" lvl="7" marL="3657600" rtl="0" algn="l">
              <a:spcBef>
                <a:spcPts val="1200"/>
              </a:spcBef>
              <a:spcAft>
                <a:spcPts val="0"/>
              </a:spcAft>
              <a:buClr>
                <a:schemeClr val="dk1"/>
              </a:buClr>
              <a:buSzPts val="1800"/>
              <a:buChar char="○"/>
              <a:defRPr sz="1800"/>
            </a:lvl8pPr>
            <a:lvl9pPr indent="-342900" lvl="8" marL="4114800" rtl="0" algn="l">
              <a:spcBef>
                <a:spcPts val="1200"/>
              </a:spcBef>
              <a:spcAft>
                <a:spcPts val="1200"/>
              </a:spcAft>
              <a:buClr>
                <a:schemeClr val="dk1"/>
              </a:buClr>
              <a:buSzPts val="1800"/>
              <a:buChar char="■"/>
              <a:defRPr sz="1800"/>
            </a:lvl9pPr>
          </a:lstStyle>
          <a:p/>
        </p:txBody>
      </p:sp>
      <p:sp>
        <p:nvSpPr>
          <p:cNvPr id="63" name="Google Shape;63;g20ff31b2354_1_109"/>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1200"/>
              </a:spcBef>
              <a:spcAft>
                <a:spcPts val="0"/>
              </a:spcAft>
              <a:buClr>
                <a:schemeClr val="dk1"/>
              </a:buClr>
              <a:buSzPts val="2400"/>
              <a:buChar char="○"/>
              <a:defRPr sz="2400"/>
            </a:lvl2pPr>
            <a:lvl3pPr indent="-355600" lvl="2" marL="1371600" rtl="0" algn="l">
              <a:spcBef>
                <a:spcPts val="1200"/>
              </a:spcBef>
              <a:spcAft>
                <a:spcPts val="0"/>
              </a:spcAft>
              <a:buClr>
                <a:schemeClr val="dk1"/>
              </a:buClr>
              <a:buSzPts val="2000"/>
              <a:buChar char="■"/>
              <a:defRPr sz="2000"/>
            </a:lvl3pPr>
            <a:lvl4pPr indent="-342900" lvl="3" marL="1828800" rtl="0" algn="l">
              <a:spcBef>
                <a:spcPts val="1200"/>
              </a:spcBef>
              <a:spcAft>
                <a:spcPts val="0"/>
              </a:spcAft>
              <a:buClr>
                <a:schemeClr val="dk1"/>
              </a:buClr>
              <a:buSzPts val="1800"/>
              <a:buChar char="●"/>
              <a:defRPr sz="1800"/>
            </a:lvl4pPr>
            <a:lvl5pPr indent="-342900" lvl="4" marL="2286000" rtl="0" algn="l">
              <a:spcBef>
                <a:spcPts val="1200"/>
              </a:spcBef>
              <a:spcAft>
                <a:spcPts val="0"/>
              </a:spcAft>
              <a:buClr>
                <a:schemeClr val="dk1"/>
              </a:buClr>
              <a:buSzPts val="1800"/>
              <a:buChar char="○"/>
              <a:defRPr sz="1800"/>
            </a:lvl5pPr>
            <a:lvl6pPr indent="-342900" lvl="5" marL="2743200" rtl="0" algn="l">
              <a:spcBef>
                <a:spcPts val="1200"/>
              </a:spcBef>
              <a:spcAft>
                <a:spcPts val="0"/>
              </a:spcAft>
              <a:buClr>
                <a:schemeClr val="dk1"/>
              </a:buClr>
              <a:buSzPts val="1800"/>
              <a:buChar char="■"/>
              <a:defRPr sz="1800"/>
            </a:lvl6pPr>
            <a:lvl7pPr indent="-342900" lvl="6" marL="3200400" rtl="0" algn="l">
              <a:spcBef>
                <a:spcPts val="1200"/>
              </a:spcBef>
              <a:spcAft>
                <a:spcPts val="0"/>
              </a:spcAft>
              <a:buClr>
                <a:schemeClr val="dk1"/>
              </a:buClr>
              <a:buSzPts val="1800"/>
              <a:buChar char="●"/>
              <a:defRPr sz="1800"/>
            </a:lvl7pPr>
            <a:lvl8pPr indent="-342900" lvl="7" marL="3657600" rtl="0" algn="l">
              <a:spcBef>
                <a:spcPts val="1200"/>
              </a:spcBef>
              <a:spcAft>
                <a:spcPts val="0"/>
              </a:spcAft>
              <a:buClr>
                <a:schemeClr val="dk1"/>
              </a:buClr>
              <a:buSzPts val="1800"/>
              <a:buChar char="○"/>
              <a:defRPr sz="1800"/>
            </a:lvl8pPr>
            <a:lvl9pPr indent="-342900" lvl="8" marL="4114800" rtl="0" algn="l">
              <a:spcBef>
                <a:spcPts val="1200"/>
              </a:spcBef>
              <a:spcAft>
                <a:spcPts val="1200"/>
              </a:spcAft>
              <a:buClr>
                <a:schemeClr val="dk1"/>
              </a:buClr>
              <a:buSzPts val="1800"/>
              <a:buChar char="■"/>
              <a:defRPr sz="1800"/>
            </a:lvl9pPr>
          </a:lstStyle>
          <a:p/>
        </p:txBody>
      </p:sp>
      <p:sp>
        <p:nvSpPr>
          <p:cNvPr id="64" name="Google Shape;64;g20ff31b2354_1_10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g20ff31b2354_1_10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20ff31b2354_1_10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20ff31b2354_1_66"/>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g20ff31b2354_1_6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0ff31b2354_1_6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0ff31b2354_1_69"/>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g20ff31b2354_1_6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0ff31b2354_1_7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g20ff31b2354_1_73"/>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g20ff31b2354_1_73"/>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g20ff31b2354_1_7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0ff31b2354_1_7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g20ff31b2354_1_7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20ff31b2354_1_81"/>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g20ff31b2354_1_81"/>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g20ff31b2354_1_8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20ff31b2354_1_85"/>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g20ff31b2354_1_8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20ff31b2354_1_88"/>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20ff31b2354_1_88"/>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g20ff31b2354_1_88"/>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g20ff31b2354_1_88"/>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4" name="Google Shape;44;g20ff31b2354_1_8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0ff31b2354_1_94"/>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g20ff31b2354_1_9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0ff31b2354_1_5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g20ff31b2354_1_58"/>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2" name="Google Shape;12;g20ff31b2354_1_5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hyperlink" Target="https://en.wikipedia.org/wiki/Metal" TargetMode="External"/><Relationship Id="rId10" Type="http://schemas.openxmlformats.org/officeDocument/2006/relationships/hyperlink" Target="https://en.wikipedia.org/wiki/Bandwidth_(computing)" TargetMode="External"/><Relationship Id="rId13" Type="http://schemas.openxmlformats.org/officeDocument/2006/relationships/hyperlink" Target="https://en.wikipedia.org/wiki/Electromagnetic_interference" TargetMode="External"/><Relationship Id="rId12" Type="http://schemas.openxmlformats.org/officeDocument/2006/relationships/hyperlink" Target="https://en.wikipedia.org/wiki/Attenuation" TargetMode="External"/><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en.wikipedia.org/wiki/Transparency_and_translucency" TargetMode="External"/><Relationship Id="rId4" Type="http://schemas.openxmlformats.org/officeDocument/2006/relationships/hyperlink" Target="https://en.wikipedia.org/wiki/Fiber" TargetMode="External"/><Relationship Id="rId9" Type="http://schemas.openxmlformats.org/officeDocument/2006/relationships/hyperlink" Target="https://en.wikipedia.org/wiki/Fiber-optic_communication" TargetMode="External"/><Relationship Id="rId15" Type="http://schemas.openxmlformats.org/officeDocument/2006/relationships/hyperlink" Target="https://en.wikipedia.org/wiki/Fiberscope" TargetMode="External"/><Relationship Id="rId14" Type="http://schemas.openxmlformats.org/officeDocument/2006/relationships/hyperlink" Target="https://en.wikipedia.org/wiki/Illumination_(lighting)" TargetMode="External"/><Relationship Id="rId17" Type="http://schemas.openxmlformats.org/officeDocument/2006/relationships/hyperlink" Target="https://en.wikipedia.org/wiki/Fiber_laser" TargetMode="External"/><Relationship Id="rId16" Type="http://schemas.openxmlformats.org/officeDocument/2006/relationships/hyperlink" Target="https://en.wikipedia.org/wiki/Fiber_optic_sensor" TargetMode="External"/><Relationship Id="rId5" Type="http://schemas.openxmlformats.org/officeDocument/2006/relationships/hyperlink" Target="https://en.wikipedia.org/wiki/Drawing_(manufacturing)" TargetMode="External"/><Relationship Id="rId6" Type="http://schemas.openxmlformats.org/officeDocument/2006/relationships/hyperlink" Target="https://en.wikipedia.org/wiki/Glass" TargetMode="External"/><Relationship Id="rId7" Type="http://schemas.openxmlformats.org/officeDocument/2006/relationships/hyperlink" Target="https://en.wikipedia.org/wiki/Silica" TargetMode="External"/><Relationship Id="rId8" Type="http://schemas.openxmlformats.org/officeDocument/2006/relationships/hyperlink" Target="https://en.wikipedia.org/wiki/Hair's_breadt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0" Type="http://schemas.openxmlformats.org/officeDocument/2006/relationships/hyperlink" Target="https://en.wikipedia.org/wiki/Single-mode_fiber" TargetMode="External"/><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en.wikipedia.org/wiki/Core_(optical_fiber)" TargetMode="External"/><Relationship Id="rId4" Type="http://schemas.openxmlformats.org/officeDocument/2006/relationships/hyperlink" Target="https://en.wikipedia.org/wiki/Cladding_(fiber_optics)" TargetMode="External"/><Relationship Id="rId9" Type="http://schemas.openxmlformats.org/officeDocument/2006/relationships/hyperlink" Target="https://en.wikipedia.org/wiki/Multi-mode_fiber" TargetMode="External"/><Relationship Id="rId5" Type="http://schemas.openxmlformats.org/officeDocument/2006/relationships/hyperlink" Target="https://en.wikipedia.org/wiki/Index_of_refraction" TargetMode="External"/><Relationship Id="rId6" Type="http://schemas.openxmlformats.org/officeDocument/2006/relationships/hyperlink" Target="https://en.wikipedia.org/wiki/Total_internal_reflection" TargetMode="External"/><Relationship Id="rId7" Type="http://schemas.openxmlformats.org/officeDocument/2006/relationships/hyperlink" Target="https://en.wikipedia.org/wiki/Waveguide_(optics)" TargetMode="External"/><Relationship Id="rId8" Type="http://schemas.openxmlformats.org/officeDocument/2006/relationships/hyperlink" Target="https://en.wikipedia.org/wiki/Transverse_mod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5.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5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type="ctrTitle"/>
          </p:nvPr>
        </p:nvSpPr>
        <p:spPr>
          <a:xfrm>
            <a:off x="457200" y="990600"/>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000"/>
              <a:buFont typeface="Times New Roman"/>
              <a:buNone/>
            </a:pPr>
            <a:r>
              <a:rPr lang="en-US" sz="4000">
                <a:solidFill>
                  <a:srgbClr val="FF0000"/>
                </a:solidFill>
                <a:latin typeface="Times New Roman"/>
                <a:ea typeface="Times New Roman"/>
                <a:cs typeface="Times New Roman"/>
                <a:sym typeface="Times New Roman"/>
              </a:rPr>
              <a:t>18ECO107T-Fiber Optics and Optoelectronics</a:t>
            </a:r>
            <a:endParaRPr/>
          </a:p>
        </p:txBody>
      </p:sp>
      <p:sp>
        <p:nvSpPr>
          <p:cNvPr id="72" name="Google Shape;72;p1"/>
          <p:cNvSpPr txBox="1"/>
          <p:nvPr>
            <p:ph idx="1" type="subTitle"/>
          </p:nvPr>
        </p:nvSpPr>
        <p:spPr>
          <a:xfrm>
            <a:off x="1371600" y="3276600"/>
            <a:ext cx="6400800" cy="2971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B0F0"/>
              </a:buClr>
              <a:buSzPts val="2800"/>
              <a:buNone/>
            </a:pPr>
            <a:r>
              <a:rPr lang="en-US" sz="2800">
                <a:solidFill>
                  <a:srgbClr val="00B0F0"/>
                </a:solidFill>
                <a:latin typeface="Times New Roman"/>
                <a:ea typeface="Times New Roman"/>
                <a:cs typeface="Times New Roman"/>
                <a:sym typeface="Times New Roman"/>
              </a:rPr>
              <a:t>L T P C:3 0 0 3</a:t>
            </a:r>
            <a:endParaRPr sz="2800">
              <a:solidFill>
                <a:srgbClr val="00B0F0"/>
              </a:solidFill>
              <a:latin typeface="Times New Roman"/>
              <a:ea typeface="Times New Roman"/>
              <a:cs typeface="Times New Roman"/>
              <a:sym typeface="Times New Roman"/>
            </a:endParaRPr>
          </a:p>
          <a:p>
            <a:pPr indent="0" lvl="0" marL="0" rtl="0" algn="l">
              <a:spcBef>
                <a:spcPts val="0"/>
              </a:spcBef>
              <a:spcAft>
                <a:spcPts val="0"/>
              </a:spcAft>
              <a:buClr>
                <a:srgbClr val="00B0F0"/>
              </a:buClr>
              <a:buSzPts val="2800"/>
              <a:buNone/>
            </a:pPr>
            <a:r>
              <a:t/>
            </a:r>
            <a:endParaRPr sz="2800">
              <a:solidFill>
                <a:srgbClr val="00B0F0"/>
              </a:solidFill>
              <a:latin typeface="Times New Roman"/>
              <a:ea typeface="Times New Roman"/>
              <a:cs typeface="Times New Roman"/>
              <a:sym typeface="Times New Roman"/>
            </a:endParaRPr>
          </a:p>
          <a:p>
            <a:pPr indent="0" lvl="0" marL="0" rtl="0" algn="l">
              <a:spcBef>
                <a:spcPts val="0"/>
              </a:spcBef>
              <a:spcAft>
                <a:spcPts val="0"/>
              </a:spcAft>
              <a:buClr>
                <a:srgbClr val="00B0F0"/>
              </a:buClr>
              <a:buSzPts val="2800"/>
              <a:buNone/>
            </a:pPr>
            <a:r>
              <a:rPr lang="en-US" sz="2800">
                <a:solidFill>
                  <a:srgbClr val="00B0F0"/>
                </a:solidFill>
                <a:latin typeface="Times New Roman"/>
                <a:ea typeface="Times New Roman"/>
                <a:cs typeface="Times New Roman"/>
                <a:sym typeface="Times New Roman"/>
              </a:rPr>
              <a:t>Prepared by</a:t>
            </a:r>
            <a:endParaRPr sz="2800">
              <a:solidFill>
                <a:srgbClr val="00B0F0"/>
              </a:solidFill>
              <a:latin typeface="Times New Roman"/>
              <a:ea typeface="Times New Roman"/>
              <a:cs typeface="Times New Roman"/>
              <a:sym typeface="Times New Roman"/>
            </a:endParaRPr>
          </a:p>
          <a:p>
            <a:pPr indent="0" lvl="0" marL="0" rtl="0" algn="l">
              <a:spcBef>
                <a:spcPts val="0"/>
              </a:spcBef>
              <a:spcAft>
                <a:spcPts val="0"/>
              </a:spcAft>
              <a:buClr>
                <a:srgbClr val="00B0F0"/>
              </a:buClr>
              <a:buSzPts val="2800"/>
              <a:buNone/>
            </a:pPr>
            <a:r>
              <a:rPr lang="en-US" sz="2800">
                <a:solidFill>
                  <a:srgbClr val="00B0F0"/>
                </a:solidFill>
                <a:latin typeface="Times New Roman"/>
                <a:ea typeface="Times New Roman"/>
                <a:cs typeface="Times New Roman"/>
                <a:sym typeface="Times New Roman"/>
              </a:rPr>
              <a:t>Mrs.G.Annapoorani </a:t>
            </a:r>
            <a:endParaRPr sz="2800">
              <a:solidFill>
                <a:srgbClr val="00B0F0"/>
              </a:solidFill>
              <a:latin typeface="Times New Roman"/>
              <a:ea typeface="Times New Roman"/>
              <a:cs typeface="Times New Roman"/>
              <a:sym typeface="Times New Roman"/>
            </a:endParaRPr>
          </a:p>
          <a:p>
            <a:pPr indent="0" lvl="0" marL="0" rtl="0" algn="l">
              <a:spcBef>
                <a:spcPts val="0"/>
              </a:spcBef>
              <a:spcAft>
                <a:spcPts val="0"/>
              </a:spcAft>
              <a:buClr>
                <a:srgbClr val="00B0F0"/>
              </a:buClr>
              <a:buSzPts val="2800"/>
              <a:buNone/>
            </a:pPr>
            <a:r>
              <a:rPr lang="en-US" sz="2800">
                <a:solidFill>
                  <a:srgbClr val="00B0F0"/>
                </a:solidFill>
                <a:latin typeface="Times New Roman"/>
                <a:ea typeface="Times New Roman"/>
                <a:cs typeface="Times New Roman"/>
                <a:sym typeface="Times New Roman"/>
              </a:rPr>
              <a:t>A.P(Sr.G), Dept of ECE</a:t>
            </a:r>
            <a:endParaRPr sz="2800">
              <a:solidFill>
                <a:srgbClr val="00B0F0"/>
              </a:solidFill>
              <a:latin typeface="Times New Roman"/>
              <a:ea typeface="Times New Roman"/>
              <a:cs typeface="Times New Roman"/>
              <a:sym typeface="Times New Roman"/>
            </a:endParaRPr>
          </a:p>
          <a:p>
            <a:pPr indent="0" lvl="0" marL="0" rtl="0" algn="r">
              <a:spcBef>
                <a:spcPts val="560"/>
              </a:spcBef>
              <a:spcAft>
                <a:spcPts val="0"/>
              </a:spcAft>
              <a:buClr>
                <a:srgbClr val="888888"/>
              </a:buClr>
              <a:buSzPts val="2800"/>
              <a:buNone/>
            </a:pPr>
            <a:r>
              <a:t/>
            </a:r>
            <a:endParaRPr sz="2800">
              <a:solidFill>
                <a:srgbClr val="00B0F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4"/>
          <p:cNvSpPr txBox="1"/>
          <p:nvPr>
            <p:ph type="title"/>
          </p:nvPr>
        </p:nvSpPr>
        <p:spPr>
          <a:xfrm>
            <a:off x="457200" y="2458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Elements of an optical fiber transmission</a:t>
            </a: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link(3/4)</a:t>
            </a:r>
            <a:endParaRPr sz="3200"/>
          </a:p>
        </p:txBody>
      </p:sp>
      <p:sp>
        <p:nvSpPr>
          <p:cNvPr id="127" name="Google Shape;127;p14"/>
          <p:cNvSpPr txBox="1"/>
          <p:nvPr>
            <p:ph idx="1" type="body"/>
          </p:nvPr>
        </p:nvSpPr>
        <p:spPr>
          <a:xfrm>
            <a:off x="457200" y="1371600"/>
            <a:ext cx="8229600" cy="53340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000"/>
              <a:buChar char="●"/>
            </a:pPr>
            <a:r>
              <a:rPr lang="en-US" sz="2000">
                <a:latin typeface="Times New Roman"/>
                <a:ea typeface="Times New Roman"/>
                <a:cs typeface="Times New Roman"/>
                <a:sym typeface="Times New Roman"/>
              </a:rPr>
              <a:t>Analagous to light soruce, detectors is also a square-law device (convert received optical power to electric current output).</a:t>
            </a:r>
            <a:endParaRPr/>
          </a:p>
          <a:p>
            <a:pPr indent="-127000" lvl="0" marL="342900" rtl="0" algn="just">
              <a:spcBef>
                <a:spcPts val="400"/>
              </a:spcBef>
              <a:spcAft>
                <a:spcPts val="0"/>
              </a:spcAft>
              <a:buClr>
                <a:srgbClr val="FF0000"/>
              </a:buClr>
              <a:buSzPts val="2000"/>
              <a:buFont typeface="Noto Sans Symbols"/>
              <a:buChar char="⮚"/>
            </a:pPr>
            <a:r>
              <a:rPr lang="en-US" sz="2000">
                <a:solidFill>
                  <a:srgbClr val="FF0000"/>
                </a:solidFill>
                <a:latin typeface="Times New Roman"/>
                <a:ea typeface="Times New Roman"/>
                <a:cs typeface="Times New Roman"/>
                <a:sym typeface="Times New Roman"/>
              </a:rPr>
              <a:t>Types:</a:t>
            </a:r>
            <a:r>
              <a:rPr lang="en-US" sz="2000">
                <a:latin typeface="Times New Roman"/>
                <a:ea typeface="Times New Roman"/>
                <a:cs typeface="Times New Roman"/>
                <a:sym typeface="Times New Roman"/>
              </a:rPr>
              <a:t>pin and avalanche photodiodes(APDs){for low power signal}.Both has exhibit high efficiency and response speed.</a:t>
            </a:r>
            <a:endParaRPr/>
          </a:p>
          <a:p>
            <a:pPr indent="-342900" lvl="0" marL="342900" rtl="0" algn="just">
              <a:spcBef>
                <a:spcPts val="400"/>
              </a:spcBef>
              <a:spcAft>
                <a:spcPts val="0"/>
              </a:spcAft>
              <a:buClr>
                <a:srgbClr val="FF0000"/>
              </a:buClr>
              <a:buSzPts val="2000"/>
              <a:buChar char="●"/>
            </a:pPr>
            <a:r>
              <a:rPr lang="en-US" sz="2000" u="sng">
                <a:solidFill>
                  <a:srgbClr val="FF0000"/>
                </a:solidFill>
                <a:latin typeface="Times New Roman"/>
                <a:ea typeface="Times New Roman"/>
                <a:cs typeface="Times New Roman"/>
                <a:sym typeface="Times New Roman"/>
              </a:rPr>
              <a:t>Receiver:</a:t>
            </a:r>
            <a:r>
              <a:rPr lang="en-US" sz="2000">
                <a:latin typeface="Times New Roman"/>
                <a:ea typeface="Times New Roman"/>
                <a:cs typeface="Times New Roman"/>
                <a:sym typeface="Times New Roman"/>
              </a:rPr>
              <a:t> more complex than transmitter, since it has to both amplify and reshape the degraded signal received by photodetector.</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Figure of merit for a receiver is the minimum optical power necessary at the desired data rate to attain either a given error probability for digital systems or a specifiied SNR for a n analog system.</a:t>
            </a:r>
            <a:endParaRPr/>
          </a:p>
          <a:p>
            <a:pPr indent="-342900" lvl="0" marL="342900" rtl="0" algn="just">
              <a:spcBef>
                <a:spcPts val="400"/>
              </a:spcBef>
              <a:spcAft>
                <a:spcPts val="0"/>
              </a:spcAft>
              <a:buClr>
                <a:srgbClr val="FF0000"/>
              </a:buClr>
              <a:buSzPts val="2000"/>
              <a:buChar char="●"/>
            </a:pPr>
            <a:r>
              <a:rPr lang="en-US" sz="2000" u="sng">
                <a:solidFill>
                  <a:srgbClr val="FF0000"/>
                </a:solidFill>
                <a:latin typeface="Times New Roman"/>
                <a:ea typeface="Times New Roman"/>
                <a:cs typeface="Times New Roman"/>
                <a:sym typeface="Times New Roman"/>
              </a:rPr>
              <a:t>Repeater</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–need in transmission line to amplify and reshape the signal.(it consists of receiver and transmitter placed back to back)</a:t>
            </a:r>
            <a:endParaRPr/>
          </a:p>
          <a:p>
            <a:pPr indent="-342900" lvl="0" marL="342900" rtl="0" algn="just">
              <a:spcBef>
                <a:spcPts val="400"/>
              </a:spcBef>
              <a:spcAft>
                <a:spcPts val="0"/>
              </a:spcAft>
              <a:buClr>
                <a:srgbClr val="FF0000"/>
              </a:buClr>
              <a:buSzPts val="2000"/>
              <a:buChar char="●"/>
            </a:pPr>
            <a:r>
              <a:rPr lang="en-US" sz="2000" u="sng">
                <a:solidFill>
                  <a:srgbClr val="FF0000"/>
                </a:solidFill>
                <a:latin typeface="Times New Roman"/>
                <a:ea typeface="Times New Roman"/>
                <a:cs typeface="Times New Roman"/>
                <a:sym typeface="Times New Roman"/>
              </a:rPr>
              <a:t>Receiver</a:t>
            </a:r>
            <a:r>
              <a:rPr lang="en-US" sz="2000" u="sng">
                <a:latin typeface="Times New Roman"/>
                <a:ea typeface="Times New Roman"/>
                <a:cs typeface="Times New Roman"/>
                <a:sym typeface="Times New Roman"/>
              </a:rPr>
              <a:t> </a:t>
            </a:r>
            <a:r>
              <a:rPr lang="en-US" sz="2000">
                <a:latin typeface="Times New Roman"/>
                <a:ea typeface="Times New Roman"/>
                <a:cs typeface="Times New Roman"/>
                <a:sym typeface="Times New Roman"/>
              </a:rPr>
              <a:t>:detect optical signal and converts to electric signal, which is amplified, reshaped, and sent to electric input of transmitter section.</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Transmitter section convert electric signal to optical signal and sends it on down the optical fiber waveguide.</a:t>
            </a:r>
            <a:endParaRPr/>
          </a:p>
          <a:p>
            <a:pPr indent="-190500" lvl="0" marL="342900" rtl="0" algn="l">
              <a:spcBef>
                <a:spcPts val="480"/>
              </a:spcBef>
              <a:spcAft>
                <a:spcPts val="1200"/>
              </a:spcAft>
              <a:buClr>
                <a:schemeClr val="dk1"/>
              </a:buClr>
              <a:buSzPts val="2400"/>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5"/>
          <p:cNvSpPr txBox="1"/>
          <p:nvPr>
            <p:ph type="title"/>
          </p:nvPr>
        </p:nvSpPr>
        <p:spPr>
          <a:xfrm>
            <a:off x="457200" y="76200"/>
            <a:ext cx="8229600" cy="6397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optical fiber</a:t>
            </a:r>
            <a:endParaRPr b="1" sz="3200">
              <a:solidFill>
                <a:srgbClr val="FF0000"/>
              </a:solidFill>
              <a:latin typeface="Times New Roman"/>
              <a:ea typeface="Times New Roman"/>
              <a:cs typeface="Times New Roman"/>
              <a:sym typeface="Times New Roman"/>
            </a:endParaRPr>
          </a:p>
        </p:txBody>
      </p:sp>
      <p:sp>
        <p:nvSpPr>
          <p:cNvPr id="133" name="Google Shape;133;p15"/>
          <p:cNvSpPr txBox="1"/>
          <p:nvPr>
            <p:ph idx="1" type="body"/>
          </p:nvPr>
        </p:nvSpPr>
        <p:spPr>
          <a:xfrm>
            <a:off x="457200" y="685800"/>
            <a:ext cx="8229600" cy="57912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200"/>
              <a:buChar char="●"/>
            </a:pPr>
            <a:r>
              <a:rPr lang="en-US" sz="2200">
                <a:latin typeface="Times New Roman"/>
                <a:ea typeface="Times New Roman"/>
                <a:cs typeface="Times New Roman"/>
                <a:sym typeface="Times New Roman"/>
              </a:rPr>
              <a:t>An </a:t>
            </a:r>
            <a:r>
              <a:rPr b="1" lang="en-US" sz="2200">
                <a:latin typeface="Times New Roman"/>
                <a:ea typeface="Times New Roman"/>
                <a:cs typeface="Times New Roman"/>
                <a:sym typeface="Times New Roman"/>
              </a:rPr>
              <a:t>optical fiber</a:t>
            </a:r>
            <a:r>
              <a:rPr lang="en-US" sz="2200">
                <a:latin typeface="Times New Roman"/>
                <a:ea typeface="Times New Roman"/>
                <a:cs typeface="Times New Roman"/>
                <a:sym typeface="Times New Roman"/>
              </a:rPr>
              <a:t> (or </a:t>
            </a:r>
            <a:r>
              <a:rPr b="1" lang="en-US" sz="2200">
                <a:latin typeface="Times New Roman"/>
                <a:ea typeface="Times New Roman"/>
                <a:cs typeface="Times New Roman"/>
                <a:sym typeface="Times New Roman"/>
              </a:rPr>
              <a:t>fibre</a:t>
            </a:r>
            <a:r>
              <a:rPr lang="en-US" sz="2200">
                <a:latin typeface="Times New Roman"/>
                <a:ea typeface="Times New Roman"/>
                <a:cs typeface="Times New Roman"/>
                <a:sym typeface="Times New Roman"/>
              </a:rPr>
              <a:t>) is a flexible, </a:t>
            </a:r>
            <a:r>
              <a:rPr lang="en-US" sz="2200" u="sng">
                <a:solidFill>
                  <a:schemeClr val="hlink"/>
                </a:solidFill>
                <a:latin typeface="Times New Roman"/>
                <a:ea typeface="Times New Roman"/>
                <a:cs typeface="Times New Roman"/>
                <a:sym typeface="Times New Roman"/>
                <a:hlinkClick r:id="rId3"/>
              </a:rPr>
              <a:t>transparent</a:t>
            </a:r>
            <a:r>
              <a:rPr lang="en-US" sz="2200">
                <a:latin typeface="Times New Roman"/>
                <a:ea typeface="Times New Roman"/>
                <a:cs typeface="Times New Roman"/>
                <a:sym typeface="Times New Roman"/>
              </a:rPr>
              <a:t> </a:t>
            </a:r>
            <a:r>
              <a:rPr lang="en-US" sz="2200" u="sng">
                <a:solidFill>
                  <a:schemeClr val="hlink"/>
                </a:solidFill>
                <a:latin typeface="Times New Roman"/>
                <a:ea typeface="Times New Roman"/>
                <a:cs typeface="Times New Roman"/>
                <a:sym typeface="Times New Roman"/>
                <a:hlinkClick r:id="rId4"/>
              </a:rPr>
              <a:t>fiber</a:t>
            </a:r>
            <a:r>
              <a:rPr lang="en-US" sz="2200">
                <a:latin typeface="Times New Roman"/>
                <a:ea typeface="Times New Roman"/>
                <a:cs typeface="Times New Roman"/>
                <a:sym typeface="Times New Roman"/>
              </a:rPr>
              <a:t> made by </a:t>
            </a:r>
            <a:r>
              <a:rPr lang="en-US" sz="2200" u="sng">
                <a:solidFill>
                  <a:schemeClr val="hlink"/>
                </a:solidFill>
                <a:latin typeface="Times New Roman"/>
                <a:ea typeface="Times New Roman"/>
                <a:cs typeface="Times New Roman"/>
                <a:sym typeface="Times New Roman"/>
                <a:hlinkClick r:id="rId5"/>
              </a:rPr>
              <a:t>drawing</a:t>
            </a:r>
            <a:r>
              <a:rPr lang="en-US" sz="2200">
                <a:latin typeface="Times New Roman"/>
                <a:ea typeface="Times New Roman"/>
                <a:cs typeface="Times New Roman"/>
                <a:sym typeface="Times New Roman"/>
              </a:rPr>
              <a:t> </a:t>
            </a:r>
            <a:r>
              <a:rPr lang="en-US" sz="2200" u="sng">
                <a:solidFill>
                  <a:schemeClr val="hlink"/>
                </a:solidFill>
                <a:latin typeface="Times New Roman"/>
                <a:ea typeface="Times New Roman"/>
                <a:cs typeface="Times New Roman"/>
                <a:sym typeface="Times New Roman"/>
                <a:hlinkClick r:id="rId6"/>
              </a:rPr>
              <a:t>glass</a:t>
            </a:r>
            <a:r>
              <a:rPr lang="en-US" sz="2200">
                <a:latin typeface="Times New Roman"/>
                <a:ea typeface="Times New Roman"/>
                <a:cs typeface="Times New Roman"/>
                <a:sym typeface="Times New Roman"/>
              </a:rPr>
              <a:t> (</a:t>
            </a:r>
            <a:r>
              <a:rPr lang="en-US" sz="2200" u="sng">
                <a:solidFill>
                  <a:schemeClr val="hlink"/>
                </a:solidFill>
                <a:latin typeface="Times New Roman"/>
                <a:ea typeface="Times New Roman"/>
                <a:cs typeface="Times New Roman"/>
                <a:sym typeface="Times New Roman"/>
                <a:hlinkClick r:id="rId7"/>
              </a:rPr>
              <a:t>silica</a:t>
            </a:r>
            <a:r>
              <a:rPr lang="en-US" sz="2200">
                <a:latin typeface="Times New Roman"/>
                <a:ea typeface="Times New Roman"/>
                <a:cs typeface="Times New Roman"/>
                <a:sym typeface="Times New Roman"/>
              </a:rPr>
              <a:t>) or plastic to a diameter slightly thicker than that of a </a:t>
            </a:r>
            <a:r>
              <a:rPr lang="en-US" sz="2200" u="sng">
                <a:solidFill>
                  <a:schemeClr val="hlink"/>
                </a:solidFill>
                <a:latin typeface="Times New Roman"/>
                <a:ea typeface="Times New Roman"/>
                <a:cs typeface="Times New Roman"/>
                <a:sym typeface="Times New Roman"/>
                <a:hlinkClick r:id="rId8"/>
              </a:rPr>
              <a:t>human hair</a:t>
            </a:r>
            <a:r>
              <a:rPr lang="en-US" sz="2200">
                <a:latin typeface="Times New Roman"/>
                <a:ea typeface="Times New Roman"/>
                <a:cs typeface="Times New Roman"/>
                <a:sym typeface="Times New Roman"/>
              </a:rPr>
              <a:t>.</a:t>
            </a:r>
            <a:endParaRPr baseline="30000" sz="2200">
              <a:latin typeface="Times New Roman"/>
              <a:ea typeface="Times New Roman"/>
              <a:cs typeface="Times New Roman"/>
              <a:sym typeface="Times New Roman"/>
            </a:endParaRPr>
          </a:p>
          <a:p>
            <a:pPr indent="-342900" lvl="0" marL="342900" rtl="0" algn="just">
              <a:spcBef>
                <a:spcPts val="440"/>
              </a:spcBef>
              <a:spcAft>
                <a:spcPts val="0"/>
              </a:spcAft>
              <a:buClr>
                <a:schemeClr val="dk1"/>
              </a:buClr>
              <a:buSzPts val="2200"/>
              <a:buChar char="●"/>
            </a:pPr>
            <a:r>
              <a:rPr lang="en-US" sz="2200">
                <a:latin typeface="Times New Roman"/>
                <a:ea typeface="Times New Roman"/>
                <a:cs typeface="Times New Roman"/>
                <a:sym typeface="Times New Roman"/>
              </a:rPr>
              <a:t>Optical fibers are used most often as a means to transmit light between the two ends of the fiber and find wide usage in </a:t>
            </a:r>
            <a:r>
              <a:rPr lang="en-US" sz="2200" u="sng">
                <a:solidFill>
                  <a:schemeClr val="hlink"/>
                </a:solidFill>
                <a:latin typeface="Times New Roman"/>
                <a:ea typeface="Times New Roman"/>
                <a:cs typeface="Times New Roman"/>
                <a:sym typeface="Times New Roman"/>
                <a:hlinkClick r:id="rId9"/>
              </a:rPr>
              <a:t>fiber-optic communications</a:t>
            </a:r>
            <a:r>
              <a:rPr lang="en-US" sz="2200">
                <a:latin typeface="Times New Roman"/>
                <a:ea typeface="Times New Roman"/>
                <a:cs typeface="Times New Roman"/>
                <a:sym typeface="Times New Roman"/>
              </a:rPr>
              <a:t>, where they permit transmission over longer distances and at higher </a:t>
            </a:r>
            <a:r>
              <a:rPr lang="en-US" sz="2200" u="sng">
                <a:solidFill>
                  <a:schemeClr val="hlink"/>
                </a:solidFill>
                <a:latin typeface="Times New Roman"/>
                <a:ea typeface="Times New Roman"/>
                <a:cs typeface="Times New Roman"/>
                <a:sym typeface="Times New Roman"/>
                <a:hlinkClick r:id="rId10"/>
              </a:rPr>
              <a:t>bandwidths</a:t>
            </a:r>
            <a:r>
              <a:rPr lang="en-US" sz="2200">
                <a:latin typeface="Times New Roman"/>
                <a:ea typeface="Times New Roman"/>
                <a:cs typeface="Times New Roman"/>
                <a:sym typeface="Times New Roman"/>
              </a:rPr>
              <a:t> (data transfer rates) than electrical cables.</a:t>
            </a:r>
            <a:endParaRPr/>
          </a:p>
          <a:p>
            <a:pPr indent="-342900" lvl="0" marL="342900" rtl="0" algn="just">
              <a:spcBef>
                <a:spcPts val="440"/>
              </a:spcBef>
              <a:spcAft>
                <a:spcPts val="0"/>
              </a:spcAft>
              <a:buClr>
                <a:schemeClr val="dk1"/>
              </a:buClr>
              <a:buSzPts val="2200"/>
              <a:buChar char="●"/>
            </a:pPr>
            <a:r>
              <a:rPr lang="en-US" sz="2200">
                <a:latin typeface="Times New Roman"/>
                <a:ea typeface="Times New Roman"/>
                <a:cs typeface="Times New Roman"/>
                <a:sym typeface="Times New Roman"/>
              </a:rPr>
              <a:t> Fibers are used instead of </a:t>
            </a:r>
            <a:r>
              <a:rPr lang="en-US" sz="2200" u="sng">
                <a:solidFill>
                  <a:schemeClr val="hlink"/>
                </a:solidFill>
                <a:latin typeface="Times New Roman"/>
                <a:ea typeface="Times New Roman"/>
                <a:cs typeface="Times New Roman"/>
                <a:sym typeface="Times New Roman"/>
                <a:hlinkClick r:id="rId11"/>
              </a:rPr>
              <a:t>metal</a:t>
            </a:r>
            <a:r>
              <a:rPr lang="en-US" sz="2200">
                <a:latin typeface="Times New Roman"/>
                <a:ea typeface="Times New Roman"/>
                <a:cs typeface="Times New Roman"/>
                <a:sym typeface="Times New Roman"/>
              </a:rPr>
              <a:t> wires because signals travel along them with less </a:t>
            </a:r>
            <a:r>
              <a:rPr lang="en-US" sz="2200" u="sng">
                <a:solidFill>
                  <a:schemeClr val="hlink"/>
                </a:solidFill>
                <a:latin typeface="Times New Roman"/>
                <a:ea typeface="Times New Roman"/>
                <a:cs typeface="Times New Roman"/>
                <a:sym typeface="Times New Roman"/>
                <a:hlinkClick r:id="rId12"/>
              </a:rPr>
              <a:t>loss</a:t>
            </a:r>
            <a:r>
              <a:rPr lang="en-US" sz="2200">
                <a:latin typeface="Times New Roman"/>
                <a:ea typeface="Times New Roman"/>
                <a:cs typeface="Times New Roman"/>
                <a:sym typeface="Times New Roman"/>
              </a:rPr>
              <a:t>; in addition, fibers are immune to </a:t>
            </a:r>
            <a:r>
              <a:rPr lang="en-US" sz="2200" u="sng">
                <a:solidFill>
                  <a:schemeClr val="hlink"/>
                </a:solidFill>
                <a:latin typeface="Times New Roman"/>
                <a:ea typeface="Times New Roman"/>
                <a:cs typeface="Times New Roman"/>
                <a:sym typeface="Times New Roman"/>
                <a:hlinkClick r:id="rId13"/>
              </a:rPr>
              <a:t>electromagnetic interference</a:t>
            </a:r>
            <a:r>
              <a:rPr lang="en-US" sz="2200">
                <a:latin typeface="Times New Roman"/>
                <a:ea typeface="Times New Roman"/>
                <a:cs typeface="Times New Roman"/>
                <a:sym typeface="Times New Roman"/>
              </a:rPr>
              <a:t>, a problem from which metal wires suffer.</a:t>
            </a:r>
            <a:endParaRPr baseline="30000" sz="2200">
              <a:latin typeface="Times New Roman"/>
              <a:ea typeface="Times New Roman"/>
              <a:cs typeface="Times New Roman"/>
              <a:sym typeface="Times New Roman"/>
            </a:endParaRPr>
          </a:p>
          <a:p>
            <a:pPr indent="-342900" lvl="0" marL="342900" rtl="0" algn="just">
              <a:spcBef>
                <a:spcPts val="440"/>
              </a:spcBef>
              <a:spcAft>
                <a:spcPts val="0"/>
              </a:spcAft>
              <a:buClr>
                <a:schemeClr val="dk1"/>
              </a:buClr>
              <a:buSzPts val="2200"/>
              <a:buChar char="●"/>
            </a:pPr>
            <a:r>
              <a:rPr lang="en-US" sz="2200">
                <a:latin typeface="Times New Roman"/>
                <a:ea typeface="Times New Roman"/>
                <a:cs typeface="Times New Roman"/>
                <a:sym typeface="Times New Roman"/>
              </a:rPr>
              <a:t> Fibers are also used for </a:t>
            </a:r>
            <a:r>
              <a:rPr lang="en-US" sz="2200" u="sng">
                <a:solidFill>
                  <a:schemeClr val="hlink"/>
                </a:solidFill>
                <a:latin typeface="Times New Roman"/>
                <a:ea typeface="Times New Roman"/>
                <a:cs typeface="Times New Roman"/>
                <a:sym typeface="Times New Roman"/>
                <a:hlinkClick r:id="rId14"/>
              </a:rPr>
              <a:t>illumination</a:t>
            </a:r>
            <a:r>
              <a:rPr lang="en-US" sz="2200">
                <a:latin typeface="Times New Roman"/>
                <a:ea typeface="Times New Roman"/>
                <a:cs typeface="Times New Roman"/>
                <a:sym typeface="Times New Roman"/>
              </a:rPr>
              <a:t> and imaging, and are often wrapped in bundles so they may be used to carry light into, or images out of confined spaces, as in the case of a </a:t>
            </a:r>
            <a:r>
              <a:rPr lang="en-US" sz="2200" u="sng">
                <a:solidFill>
                  <a:schemeClr val="hlink"/>
                </a:solidFill>
                <a:latin typeface="Times New Roman"/>
                <a:ea typeface="Times New Roman"/>
                <a:cs typeface="Times New Roman"/>
                <a:sym typeface="Times New Roman"/>
                <a:hlinkClick r:id="rId15"/>
              </a:rPr>
              <a:t>fiberscope</a:t>
            </a:r>
            <a:r>
              <a:rPr lang="en-US" sz="2200">
                <a:latin typeface="Times New Roman"/>
                <a:ea typeface="Times New Roman"/>
                <a:cs typeface="Times New Roman"/>
                <a:sym typeface="Times New Roman"/>
              </a:rPr>
              <a:t>.</a:t>
            </a:r>
            <a:endParaRPr baseline="30000" sz="2200">
              <a:latin typeface="Times New Roman"/>
              <a:ea typeface="Times New Roman"/>
              <a:cs typeface="Times New Roman"/>
              <a:sym typeface="Times New Roman"/>
            </a:endParaRPr>
          </a:p>
          <a:p>
            <a:pPr indent="-342900" lvl="0" marL="342900" rtl="0" algn="just">
              <a:spcBef>
                <a:spcPts val="440"/>
              </a:spcBef>
              <a:spcAft>
                <a:spcPts val="1200"/>
              </a:spcAft>
              <a:buClr>
                <a:schemeClr val="dk1"/>
              </a:buClr>
              <a:buSzPts val="2200"/>
              <a:buChar char="●"/>
            </a:pPr>
            <a:r>
              <a:rPr lang="en-US" sz="2200">
                <a:latin typeface="Times New Roman"/>
                <a:ea typeface="Times New Roman"/>
                <a:cs typeface="Times New Roman"/>
                <a:sym typeface="Times New Roman"/>
              </a:rPr>
              <a:t> Specially designed fibers are also used for a variety of other applications, some of them being </a:t>
            </a:r>
            <a:r>
              <a:rPr lang="en-US" sz="2200" u="sng">
                <a:solidFill>
                  <a:schemeClr val="hlink"/>
                </a:solidFill>
                <a:latin typeface="Times New Roman"/>
                <a:ea typeface="Times New Roman"/>
                <a:cs typeface="Times New Roman"/>
                <a:sym typeface="Times New Roman"/>
                <a:hlinkClick r:id="rId16"/>
              </a:rPr>
              <a:t>fiber optic sensors</a:t>
            </a:r>
            <a:r>
              <a:rPr lang="en-US" sz="2200">
                <a:latin typeface="Times New Roman"/>
                <a:ea typeface="Times New Roman"/>
                <a:cs typeface="Times New Roman"/>
                <a:sym typeface="Times New Roman"/>
              </a:rPr>
              <a:t> and </a:t>
            </a:r>
            <a:r>
              <a:rPr lang="en-US" sz="2200" u="sng">
                <a:solidFill>
                  <a:schemeClr val="hlink"/>
                </a:solidFill>
                <a:latin typeface="Times New Roman"/>
                <a:ea typeface="Times New Roman"/>
                <a:cs typeface="Times New Roman"/>
                <a:sym typeface="Times New Roman"/>
                <a:hlinkClick r:id="rId17"/>
              </a:rPr>
              <a:t>fiber lasers</a:t>
            </a:r>
            <a:r>
              <a:rPr lang="en-US" sz="2200">
                <a:latin typeface="Times New Roman"/>
                <a:ea typeface="Times New Roman"/>
                <a:cs typeface="Times New Roman"/>
                <a:sym typeface="Times New Roman"/>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Optical fiber structure</a:t>
            </a:r>
            <a:endParaRPr b="1" sz="3200">
              <a:solidFill>
                <a:srgbClr val="FF0000"/>
              </a:solidFill>
              <a:latin typeface="Times New Roman"/>
              <a:ea typeface="Times New Roman"/>
              <a:cs typeface="Times New Roman"/>
              <a:sym typeface="Times New Roman"/>
            </a:endParaRPr>
          </a:p>
        </p:txBody>
      </p:sp>
      <p:pic>
        <p:nvPicPr>
          <p:cNvPr id="139" name="Google Shape;139;p16"/>
          <p:cNvPicPr preferRelativeResize="0"/>
          <p:nvPr>
            <p:ph idx="1" type="body"/>
          </p:nvPr>
        </p:nvPicPr>
        <p:blipFill rotWithShape="1">
          <a:blip r:embed="rId3">
            <a:alphaModFix/>
          </a:blip>
          <a:srcRect b="0" l="0" r="0" t="0"/>
          <a:stretch/>
        </p:blipFill>
        <p:spPr>
          <a:xfrm>
            <a:off x="533400" y="1591470"/>
            <a:ext cx="8061678" cy="45346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Optical fiber structure</a:t>
            </a:r>
            <a:endParaRPr b="1" sz="3200">
              <a:solidFill>
                <a:srgbClr val="FF0000"/>
              </a:solidFill>
              <a:latin typeface="Times New Roman"/>
              <a:ea typeface="Times New Roman"/>
              <a:cs typeface="Times New Roman"/>
              <a:sym typeface="Times New Roman"/>
            </a:endParaRPr>
          </a:p>
        </p:txBody>
      </p:sp>
      <p:sp>
        <p:nvSpPr>
          <p:cNvPr id="145" name="Google Shape;145;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400"/>
              <a:buChar char="●"/>
            </a:pPr>
            <a:r>
              <a:rPr lang="en-US" sz="2400">
                <a:latin typeface="Times New Roman"/>
                <a:ea typeface="Times New Roman"/>
                <a:cs typeface="Times New Roman"/>
                <a:sym typeface="Times New Roman"/>
              </a:rPr>
              <a:t>Optical fibers typically include a </a:t>
            </a:r>
            <a:r>
              <a:rPr lang="en-US" sz="2400" u="sng">
                <a:solidFill>
                  <a:schemeClr val="hlink"/>
                </a:solidFill>
                <a:latin typeface="Times New Roman"/>
                <a:ea typeface="Times New Roman"/>
                <a:cs typeface="Times New Roman"/>
                <a:sym typeface="Times New Roman"/>
                <a:hlinkClick r:id="rId3"/>
              </a:rPr>
              <a:t>core</a:t>
            </a:r>
            <a:r>
              <a:rPr lang="en-US" sz="2400">
                <a:latin typeface="Times New Roman"/>
                <a:ea typeface="Times New Roman"/>
                <a:cs typeface="Times New Roman"/>
                <a:sym typeface="Times New Roman"/>
              </a:rPr>
              <a:t> surrounded by a transparent </a:t>
            </a:r>
            <a:r>
              <a:rPr lang="en-US" sz="2400" u="sng">
                <a:solidFill>
                  <a:schemeClr val="hlink"/>
                </a:solidFill>
                <a:latin typeface="Times New Roman"/>
                <a:ea typeface="Times New Roman"/>
                <a:cs typeface="Times New Roman"/>
                <a:sym typeface="Times New Roman"/>
                <a:hlinkClick r:id="rId4"/>
              </a:rPr>
              <a:t>cladding</a:t>
            </a:r>
            <a:r>
              <a:rPr lang="en-US" sz="2400">
                <a:latin typeface="Times New Roman"/>
                <a:ea typeface="Times New Roman"/>
                <a:cs typeface="Times New Roman"/>
                <a:sym typeface="Times New Roman"/>
              </a:rPr>
              <a:t> material with a lower </a:t>
            </a:r>
            <a:r>
              <a:rPr lang="en-US" sz="2400" u="sng">
                <a:solidFill>
                  <a:schemeClr val="hlink"/>
                </a:solidFill>
                <a:latin typeface="Times New Roman"/>
                <a:ea typeface="Times New Roman"/>
                <a:cs typeface="Times New Roman"/>
                <a:sym typeface="Times New Roman"/>
                <a:hlinkClick r:id="rId5"/>
              </a:rPr>
              <a:t>index of refraction</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342900" lvl="0" marL="342900" rtl="0" algn="just">
              <a:spcBef>
                <a:spcPts val="480"/>
              </a:spcBef>
              <a:spcAft>
                <a:spcPts val="0"/>
              </a:spcAft>
              <a:buClr>
                <a:schemeClr val="dk1"/>
              </a:buClr>
              <a:buSzPts val="2400"/>
              <a:buChar char="●"/>
            </a:pPr>
            <a:r>
              <a:rPr lang="en-US" sz="2400">
                <a:latin typeface="Times New Roman"/>
                <a:ea typeface="Times New Roman"/>
                <a:cs typeface="Times New Roman"/>
                <a:sym typeface="Times New Roman"/>
              </a:rPr>
              <a:t>Light is kept in the core by the phenomenon of </a:t>
            </a:r>
            <a:r>
              <a:rPr lang="en-US" sz="2400" u="sng">
                <a:solidFill>
                  <a:schemeClr val="hlink"/>
                </a:solidFill>
                <a:latin typeface="Times New Roman"/>
                <a:ea typeface="Times New Roman"/>
                <a:cs typeface="Times New Roman"/>
                <a:sym typeface="Times New Roman"/>
                <a:hlinkClick r:id="rId6"/>
              </a:rPr>
              <a:t>total internal reflection</a:t>
            </a:r>
            <a:r>
              <a:rPr lang="en-US" sz="2400">
                <a:latin typeface="Times New Roman"/>
                <a:ea typeface="Times New Roman"/>
                <a:cs typeface="Times New Roman"/>
                <a:sym typeface="Times New Roman"/>
              </a:rPr>
              <a:t> which causes the fiber to act as a </a:t>
            </a:r>
            <a:r>
              <a:rPr lang="en-US" sz="2400" u="sng">
                <a:solidFill>
                  <a:schemeClr val="hlink"/>
                </a:solidFill>
                <a:latin typeface="Times New Roman"/>
                <a:ea typeface="Times New Roman"/>
                <a:cs typeface="Times New Roman"/>
                <a:sym typeface="Times New Roman"/>
                <a:hlinkClick r:id="rId7"/>
              </a:rPr>
              <a:t>waveguide</a:t>
            </a:r>
            <a:r>
              <a:rPr lang="en-US" sz="2400">
                <a:latin typeface="Times New Roman"/>
                <a:ea typeface="Times New Roman"/>
                <a:cs typeface="Times New Roman"/>
                <a:sym typeface="Times New Roman"/>
              </a:rPr>
              <a:t>.</a:t>
            </a:r>
            <a:endParaRPr baseline="30000" sz="2400">
              <a:latin typeface="Times New Roman"/>
              <a:ea typeface="Times New Roman"/>
              <a:cs typeface="Times New Roman"/>
              <a:sym typeface="Times New Roman"/>
            </a:endParaRPr>
          </a:p>
          <a:p>
            <a:pPr indent="-342900" lvl="0" marL="342900" rtl="0" algn="just">
              <a:spcBef>
                <a:spcPts val="480"/>
              </a:spcBef>
              <a:spcAft>
                <a:spcPts val="0"/>
              </a:spcAft>
              <a:buClr>
                <a:schemeClr val="dk1"/>
              </a:buClr>
              <a:buSzPts val="2400"/>
              <a:buChar char="●"/>
            </a:pPr>
            <a:r>
              <a:rPr lang="en-US" sz="2400">
                <a:latin typeface="Times New Roman"/>
                <a:ea typeface="Times New Roman"/>
                <a:cs typeface="Times New Roman"/>
                <a:sym typeface="Times New Roman"/>
              </a:rPr>
              <a:t> Fibers that support many propagation paths or </a:t>
            </a:r>
            <a:r>
              <a:rPr lang="en-US" sz="2400" u="sng">
                <a:solidFill>
                  <a:schemeClr val="hlink"/>
                </a:solidFill>
                <a:latin typeface="Times New Roman"/>
                <a:ea typeface="Times New Roman"/>
                <a:cs typeface="Times New Roman"/>
                <a:sym typeface="Times New Roman"/>
                <a:hlinkClick r:id="rId8"/>
              </a:rPr>
              <a:t>transverse modes</a:t>
            </a:r>
            <a:r>
              <a:rPr lang="en-US" sz="2400">
                <a:latin typeface="Times New Roman"/>
                <a:ea typeface="Times New Roman"/>
                <a:cs typeface="Times New Roman"/>
                <a:sym typeface="Times New Roman"/>
              </a:rPr>
              <a:t> are called </a:t>
            </a:r>
            <a:r>
              <a:rPr lang="en-US" sz="2400" u="sng">
                <a:solidFill>
                  <a:schemeClr val="hlink"/>
                </a:solidFill>
                <a:latin typeface="Times New Roman"/>
                <a:ea typeface="Times New Roman"/>
                <a:cs typeface="Times New Roman"/>
                <a:sym typeface="Times New Roman"/>
                <a:hlinkClick r:id="rId9"/>
              </a:rPr>
              <a:t>multi-mode fibers</a:t>
            </a:r>
            <a:r>
              <a:rPr lang="en-US" sz="2400">
                <a:latin typeface="Times New Roman"/>
                <a:ea typeface="Times New Roman"/>
                <a:cs typeface="Times New Roman"/>
                <a:sym typeface="Times New Roman"/>
              </a:rPr>
              <a:t>, while those that support a single mode are called </a:t>
            </a:r>
            <a:r>
              <a:rPr lang="en-US" sz="2400" u="sng">
                <a:solidFill>
                  <a:schemeClr val="hlink"/>
                </a:solidFill>
                <a:latin typeface="Times New Roman"/>
                <a:ea typeface="Times New Roman"/>
                <a:cs typeface="Times New Roman"/>
                <a:sym typeface="Times New Roman"/>
                <a:hlinkClick r:id="rId10"/>
              </a:rPr>
              <a:t>single-mode fibers</a:t>
            </a:r>
            <a:r>
              <a:rPr lang="en-US" sz="2400">
                <a:latin typeface="Times New Roman"/>
                <a:ea typeface="Times New Roman"/>
                <a:cs typeface="Times New Roman"/>
                <a:sym typeface="Times New Roman"/>
              </a:rPr>
              <a:t> (SMF).</a:t>
            </a:r>
            <a:endParaRPr baseline="30000" sz="2400">
              <a:latin typeface="Times New Roman"/>
              <a:ea typeface="Times New Roman"/>
              <a:cs typeface="Times New Roman"/>
              <a:sym typeface="Times New Roman"/>
            </a:endParaRPr>
          </a:p>
          <a:p>
            <a:pPr indent="-342900" lvl="0" marL="342900" rtl="0" algn="just">
              <a:spcBef>
                <a:spcPts val="480"/>
              </a:spcBef>
              <a:spcAft>
                <a:spcPts val="1200"/>
              </a:spcAft>
              <a:buClr>
                <a:schemeClr val="dk1"/>
              </a:buClr>
              <a:buSzPts val="2400"/>
              <a:buChar char="●"/>
            </a:pPr>
            <a:r>
              <a:rPr lang="en-US" sz="2400">
                <a:latin typeface="Times New Roman"/>
                <a:ea typeface="Times New Roman"/>
                <a:cs typeface="Times New Roman"/>
                <a:sym typeface="Times New Roman"/>
              </a:rPr>
              <a:t> Multi-mode fibers generally have a wider core diameter and are used for short-distance communication links and for applications where high power must be transmitted.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Optical fiber –various applications</a:t>
            </a:r>
            <a:endParaRPr b="1" sz="3200">
              <a:solidFill>
                <a:srgbClr val="FF0000"/>
              </a:solidFill>
              <a:latin typeface="Times New Roman"/>
              <a:ea typeface="Times New Roman"/>
              <a:cs typeface="Times New Roman"/>
              <a:sym typeface="Times New Roman"/>
            </a:endParaRPr>
          </a:p>
        </p:txBody>
      </p:sp>
      <p:pic>
        <p:nvPicPr>
          <p:cNvPr id="151" name="Google Shape;151;p18"/>
          <p:cNvPicPr preferRelativeResize="0"/>
          <p:nvPr>
            <p:ph idx="1" type="body"/>
          </p:nvPr>
        </p:nvPicPr>
        <p:blipFill rotWithShape="1">
          <a:blip r:embed="rId3">
            <a:alphaModFix/>
          </a:blip>
          <a:srcRect b="0" l="0" r="0" t="0"/>
          <a:stretch/>
        </p:blipFill>
        <p:spPr>
          <a:xfrm>
            <a:off x="0" y="1143000"/>
            <a:ext cx="9144000" cy="571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Characterisitcs and Behaviour of light</a:t>
            </a:r>
            <a:endParaRPr b="1" sz="3200">
              <a:solidFill>
                <a:srgbClr val="FF0000"/>
              </a:solidFill>
              <a:latin typeface="Times New Roman"/>
              <a:ea typeface="Times New Roman"/>
              <a:cs typeface="Times New Roman"/>
              <a:sym typeface="Times New Roman"/>
            </a:endParaRPr>
          </a:p>
        </p:txBody>
      </p:sp>
      <p:sp>
        <p:nvSpPr>
          <p:cNvPr id="157" name="Google Shape;15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Clr>
                <a:schemeClr val="dk1"/>
              </a:buClr>
              <a:buSzPts val="2400"/>
              <a:buChar char="●"/>
            </a:pPr>
            <a:r>
              <a:rPr lang="en-US" sz="2400">
                <a:latin typeface="Times New Roman"/>
                <a:ea typeface="Times New Roman"/>
                <a:cs typeface="Times New Roman"/>
                <a:sym typeface="Times New Roman"/>
              </a:rPr>
              <a:t>Fiber optics technology involves the </a:t>
            </a:r>
            <a:r>
              <a:rPr lang="en-US" sz="2400" u="sng">
                <a:solidFill>
                  <a:srgbClr val="538CD5"/>
                </a:solidFill>
                <a:latin typeface="Times New Roman"/>
                <a:ea typeface="Times New Roman"/>
                <a:cs typeface="Times New Roman"/>
                <a:sym typeface="Times New Roman"/>
              </a:rPr>
              <a:t>emission, transmission, and detection of light </a:t>
            </a:r>
            <a:r>
              <a:rPr lang="en-US" sz="2400">
                <a:latin typeface="Times New Roman"/>
                <a:ea typeface="Times New Roman"/>
                <a:cs typeface="Times New Roman"/>
                <a:sym typeface="Times New Roman"/>
              </a:rPr>
              <a:t>let us discuss the nature of light.</a:t>
            </a:r>
            <a:endParaRPr/>
          </a:p>
          <a:p>
            <a:pPr indent="-342900" lvl="0" marL="342900" rtl="0" algn="just">
              <a:spcBef>
                <a:spcPts val="480"/>
              </a:spcBef>
              <a:spcAft>
                <a:spcPts val="0"/>
              </a:spcAft>
              <a:buClr>
                <a:srgbClr val="538CD5"/>
              </a:buClr>
              <a:buSzPts val="2400"/>
              <a:buChar char="●"/>
            </a:pPr>
            <a:r>
              <a:rPr lang="en-US" sz="2400" u="sng">
                <a:solidFill>
                  <a:srgbClr val="538CD5"/>
                </a:solidFill>
                <a:latin typeface="Times New Roman"/>
                <a:ea typeface="Times New Roman"/>
                <a:cs typeface="Times New Roman"/>
                <a:sym typeface="Times New Roman"/>
              </a:rPr>
              <a:t>Two methods </a:t>
            </a:r>
            <a:r>
              <a:rPr lang="en-US" sz="2400">
                <a:latin typeface="Times New Roman"/>
                <a:ea typeface="Times New Roman"/>
                <a:cs typeface="Times New Roman"/>
                <a:sym typeface="Times New Roman"/>
              </a:rPr>
              <a:t>usually used to describe how optical fiber guides light.</a:t>
            </a:r>
            <a:endParaRPr/>
          </a:p>
          <a:p>
            <a:pPr indent="-342900" lvl="0" marL="342900" rtl="0" algn="just">
              <a:spcBef>
                <a:spcPts val="480"/>
              </a:spcBef>
              <a:spcAft>
                <a:spcPts val="0"/>
              </a:spcAft>
              <a:buClr>
                <a:srgbClr val="FF0000"/>
              </a:buClr>
              <a:buSzPts val="2400"/>
              <a:buChar char="●"/>
            </a:pPr>
            <a:r>
              <a:rPr lang="en-US" sz="2400">
                <a:solidFill>
                  <a:srgbClr val="FF0000"/>
                </a:solidFill>
                <a:latin typeface="Times New Roman"/>
                <a:ea typeface="Times New Roman"/>
                <a:cs typeface="Times New Roman"/>
                <a:sym typeface="Times New Roman"/>
              </a:rPr>
              <a:t>Geometrical or ray optics concepts of light</a:t>
            </a:r>
            <a:r>
              <a:rPr lang="en-US" sz="2400">
                <a:latin typeface="Times New Roman"/>
                <a:ea typeface="Times New Roman"/>
                <a:cs typeface="Times New Roman"/>
                <a:sym typeface="Times New Roman"/>
              </a:rPr>
              <a:t>: reflection and refraction to provide an intuittive picture of the propagation mechanisms.</a:t>
            </a:r>
            <a:endParaRPr/>
          </a:p>
          <a:p>
            <a:pPr indent="-342900" lvl="0" marL="342900" rtl="0" algn="just">
              <a:spcBef>
                <a:spcPts val="480"/>
              </a:spcBef>
              <a:spcAft>
                <a:spcPts val="1200"/>
              </a:spcAft>
              <a:buClr>
                <a:srgbClr val="FF0000"/>
              </a:buClr>
              <a:buSzPts val="2400"/>
              <a:buChar char="●"/>
            </a:pPr>
            <a:r>
              <a:rPr lang="en-US" sz="2400">
                <a:solidFill>
                  <a:srgbClr val="FF0000"/>
                </a:solidFill>
                <a:latin typeface="Times New Roman"/>
                <a:ea typeface="Times New Roman"/>
                <a:cs typeface="Times New Roman"/>
                <a:sym typeface="Times New Roman"/>
              </a:rPr>
              <a:t>Electromagnetic wave  approach: </a:t>
            </a:r>
            <a:r>
              <a:rPr lang="en-US" sz="2400">
                <a:latin typeface="Times New Roman"/>
                <a:ea typeface="Times New Roman"/>
                <a:cs typeface="Times New Roman"/>
                <a:sym typeface="Times New Roman"/>
              </a:rPr>
              <a:t>where light is treated as an EM wave which propagates along the optical fiber waveguide.(This involves </a:t>
            </a:r>
            <a:r>
              <a:rPr lang="en-US" sz="2400">
                <a:solidFill>
                  <a:srgbClr val="FF0000"/>
                </a:solidFill>
                <a:latin typeface="Times New Roman"/>
                <a:ea typeface="Times New Roman"/>
                <a:cs typeface="Times New Roman"/>
                <a:sym typeface="Times New Roman"/>
              </a:rPr>
              <a:t>maxwell’s equation </a:t>
            </a:r>
            <a:r>
              <a:rPr lang="en-US" sz="2400">
                <a:latin typeface="Times New Roman"/>
                <a:ea typeface="Times New Roman"/>
                <a:cs typeface="Times New Roman"/>
                <a:sym typeface="Times New Roman"/>
              </a:rPr>
              <a:t>subject to cylindrical boundary conditions of fiber.)</a:t>
            </a:r>
            <a:endParaRPr sz="24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457200" y="0"/>
            <a:ext cx="8229600" cy="5635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Times New Roman"/>
              <a:buNone/>
            </a:pPr>
            <a:r>
              <a:rPr b="1" lang="en-US" sz="3200">
                <a:solidFill>
                  <a:srgbClr val="FF0000"/>
                </a:solidFill>
                <a:latin typeface="Times New Roman"/>
                <a:ea typeface="Times New Roman"/>
                <a:cs typeface="Times New Roman"/>
                <a:sym typeface="Times New Roman"/>
              </a:rPr>
              <a:t>The nature of light</a:t>
            </a:r>
            <a:endParaRPr b="1" sz="3200">
              <a:solidFill>
                <a:srgbClr val="FF0000"/>
              </a:solidFill>
              <a:latin typeface="Times New Roman"/>
              <a:ea typeface="Times New Roman"/>
              <a:cs typeface="Times New Roman"/>
              <a:sym typeface="Times New Roman"/>
            </a:endParaRPr>
          </a:p>
        </p:txBody>
      </p:sp>
      <p:sp>
        <p:nvSpPr>
          <p:cNvPr id="163" name="Google Shape;163;p20"/>
          <p:cNvSpPr txBox="1"/>
          <p:nvPr>
            <p:ph idx="1" type="body"/>
          </p:nvPr>
        </p:nvSpPr>
        <p:spPr>
          <a:xfrm>
            <a:off x="457200" y="609600"/>
            <a:ext cx="8229600" cy="55165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1800"/>
              <a:buChar char="●"/>
            </a:pPr>
            <a:r>
              <a:rPr lang="en-US" sz="1800">
                <a:latin typeface="Times New Roman"/>
                <a:ea typeface="Times New Roman"/>
                <a:cs typeface="Times New Roman"/>
                <a:sym typeface="Times New Roman"/>
              </a:rPr>
              <a:t>Until 17</a:t>
            </a:r>
            <a:r>
              <a:rPr baseline="30000" lang="en-US" sz="1800">
                <a:latin typeface="Times New Roman"/>
                <a:ea typeface="Times New Roman"/>
                <a:cs typeface="Times New Roman"/>
                <a:sym typeface="Times New Roman"/>
              </a:rPr>
              <a:t>th</a:t>
            </a:r>
            <a:r>
              <a:rPr lang="en-US" sz="1800">
                <a:latin typeface="Times New Roman"/>
                <a:ea typeface="Times New Roman"/>
                <a:cs typeface="Times New Roman"/>
                <a:sym typeface="Times New Roman"/>
              </a:rPr>
              <a:t> century, it is believed that </a:t>
            </a:r>
            <a:r>
              <a:rPr lang="en-US" sz="1800" u="sng">
                <a:solidFill>
                  <a:schemeClr val="dk2"/>
                </a:solidFill>
                <a:latin typeface="Times New Roman"/>
                <a:ea typeface="Times New Roman"/>
                <a:cs typeface="Times New Roman"/>
                <a:sym typeface="Times New Roman"/>
              </a:rPr>
              <a:t>light consists of a stream of minute particl</a:t>
            </a:r>
            <a:r>
              <a:rPr lang="en-US" sz="1800">
                <a:latin typeface="Times New Roman"/>
                <a:ea typeface="Times New Roman"/>
                <a:cs typeface="Times New Roman"/>
                <a:sym typeface="Times New Roman"/>
              </a:rPr>
              <a:t>es that are emitted by luminous sources.</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Particles travel in </a:t>
            </a:r>
            <a:r>
              <a:rPr lang="en-US" sz="1800" u="sng">
                <a:solidFill>
                  <a:schemeClr val="dk2"/>
                </a:solidFill>
                <a:latin typeface="Times New Roman"/>
                <a:ea typeface="Times New Roman"/>
                <a:cs typeface="Times New Roman"/>
                <a:sym typeface="Times New Roman"/>
              </a:rPr>
              <a:t>straight line , and assumed to penetrate transparent but reflected from opaque ones.</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Described large-scale optical effects like </a:t>
            </a:r>
            <a:r>
              <a:rPr lang="en-US" sz="1800" u="sng">
                <a:solidFill>
                  <a:schemeClr val="dk2"/>
                </a:solidFill>
                <a:latin typeface="Times New Roman"/>
                <a:ea typeface="Times New Roman"/>
                <a:cs typeface="Times New Roman"/>
                <a:sym typeface="Times New Roman"/>
              </a:rPr>
              <a:t>reflection and refraction, but failed to explain interference and diffraction</a:t>
            </a:r>
            <a:r>
              <a:rPr lang="en-US" sz="1800">
                <a:latin typeface="Times New Roman"/>
                <a:ea typeface="Times New Roman"/>
                <a:cs typeface="Times New Roman"/>
                <a:sym typeface="Times New Roman"/>
              </a:rPr>
              <a:t>.</a:t>
            </a:r>
            <a:endParaRPr/>
          </a:p>
          <a:p>
            <a:pPr indent="-342900" lvl="0" marL="342900" rtl="0" algn="just">
              <a:spcBef>
                <a:spcPts val="360"/>
              </a:spcBef>
              <a:spcAft>
                <a:spcPts val="0"/>
              </a:spcAft>
              <a:buClr>
                <a:schemeClr val="dk2"/>
              </a:buClr>
              <a:buSzPts val="1800"/>
              <a:buChar char="●"/>
            </a:pPr>
            <a:r>
              <a:rPr lang="en-US" sz="1800" u="sng">
                <a:solidFill>
                  <a:schemeClr val="dk2"/>
                </a:solidFill>
                <a:latin typeface="Times New Roman"/>
                <a:ea typeface="Times New Roman"/>
                <a:cs typeface="Times New Roman"/>
                <a:sym typeface="Times New Roman"/>
              </a:rPr>
              <a:t>Diffraction explanation given by Fresnel in 1815</a:t>
            </a:r>
            <a:r>
              <a:rPr lang="en-US" sz="1800">
                <a:latin typeface="Times New Roman"/>
                <a:ea typeface="Times New Roman"/>
                <a:cs typeface="Times New Roman"/>
                <a:sym typeface="Times New Roman"/>
              </a:rPr>
              <a:t> could be interpreted on assumption that light is a wave motion.</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In </a:t>
            </a:r>
            <a:r>
              <a:rPr lang="en-US" sz="1800" u="sng">
                <a:solidFill>
                  <a:schemeClr val="dk2"/>
                </a:solidFill>
                <a:latin typeface="Times New Roman"/>
                <a:ea typeface="Times New Roman"/>
                <a:cs typeface="Times New Roman"/>
                <a:sym typeface="Times New Roman"/>
              </a:rPr>
              <a:t>1864, Maxwell theorized that light waves must be electromagnetic in nature</a:t>
            </a:r>
            <a:r>
              <a:rPr lang="en-US" sz="1800">
                <a:latin typeface="Times New Roman"/>
                <a:ea typeface="Times New Roman"/>
                <a:cs typeface="Times New Roman"/>
                <a:sym typeface="Times New Roman"/>
              </a:rPr>
              <a:t>.</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After observation of polarization effects indicated that light waves are </a:t>
            </a:r>
            <a:r>
              <a:rPr lang="en-US" sz="1800">
                <a:solidFill>
                  <a:srgbClr val="FF0000"/>
                </a:solidFill>
                <a:latin typeface="Times New Roman"/>
                <a:ea typeface="Times New Roman"/>
                <a:cs typeface="Times New Roman"/>
                <a:sym typeface="Times New Roman"/>
              </a:rPr>
              <a:t>transverse(that is, the wave motion is perpendicular to the direction in which the wave travels</a:t>
            </a:r>
            <a:r>
              <a:rPr lang="en-US" sz="1800">
                <a:latin typeface="Times New Roman"/>
                <a:ea typeface="Times New Roman"/>
                <a:cs typeface="Times New Roman"/>
                <a:sym typeface="Times New Roman"/>
              </a:rPr>
              <a:t>).</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In </a:t>
            </a:r>
            <a:r>
              <a:rPr lang="en-US" sz="1800" u="sng">
                <a:solidFill>
                  <a:schemeClr val="dk2"/>
                </a:solidFill>
                <a:latin typeface="Times New Roman"/>
                <a:ea typeface="Times New Roman"/>
                <a:cs typeface="Times New Roman"/>
                <a:sym typeface="Times New Roman"/>
              </a:rPr>
              <a:t>wave or physical optical view point EM waves radiated by small optical source can be represented by train of spherical wave front</a:t>
            </a:r>
            <a:r>
              <a:rPr lang="en-US" sz="1800">
                <a:latin typeface="Times New Roman"/>
                <a:ea typeface="Times New Roman"/>
                <a:cs typeface="Times New Roman"/>
                <a:sym typeface="Times New Roman"/>
              </a:rPr>
              <a:t>(locus  of all points in the wave train which have the same phase).</a:t>
            </a:r>
            <a:endParaRPr/>
          </a:p>
          <a:p>
            <a:pPr indent="-342900" lvl="0" marL="342900" rtl="0" algn="just">
              <a:spcBef>
                <a:spcPts val="360"/>
              </a:spcBef>
              <a:spcAft>
                <a:spcPts val="1200"/>
              </a:spcAft>
              <a:buClr>
                <a:schemeClr val="dk1"/>
              </a:buClr>
              <a:buSzPts val="1800"/>
              <a:buChar char="●"/>
            </a:pPr>
            <a:r>
              <a:rPr lang="en-US" sz="1800">
                <a:latin typeface="Times New Roman"/>
                <a:ea typeface="Times New Roman"/>
                <a:cs typeface="Times New Roman"/>
                <a:sym typeface="Times New Roman"/>
              </a:rPr>
              <a:t>If wavelength of light is smaller than object(or opening ) which it encounters, the wavefront appears as straight lines to this object or opening. </a:t>
            </a:r>
            <a:r>
              <a:rPr lang="en-US" sz="1800" u="sng">
                <a:solidFill>
                  <a:schemeClr val="accent1"/>
                </a:solidFill>
                <a:latin typeface="Times New Roman"/>
                <a:ea typeface="Times New Roman"/>
                <a:cs typeface="Times New Roman"/>
                <a:sym typeface="Times New Roman"/>
              </a:rPr>
              <a:t>In this case, light wave can be represented as a plane wave, and its direction of travel can be indicated by light ray which is perpendicular to the phase front.</a:t>
            </a:r>
            <a:endParaRPr sz="1800" u="sng">
              <a:solidFill>
                <a:schemeClr val="accen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descr="We all know that light is an electromagnetic wave that means it consists of  magnetic and electric field , but as of light its particle is photon. Which  has no charge then" id="168" name="Google Shape;168;p2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9" name="Google Shape;169;p21"/>
          <p:cNvPicPr preferRelativeResize="0"/>
          <p:nvPr/>
        </p:nvPicPr>
        <p:blipFill rotWithShape="1">
          <a:blip r:embed="rId3">
            <a:alphaModFix/>
          </a:blip>
          <a:srcRect b="0" l="0" r="0" t="0"/>
          <a:stretch/>
        </p:blipFill>
        <p:spPr>
          <a:xfrm>
            <a:off x="0" y="7938"/>
            <a:ext cx="9144000" cy="68500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457200" y="1459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Linear polarization</a:t>
            </a:r>
            <a:endParaRPr b="1" sz="3200">
              <a:solidFill>
                <a:srgbClr val="FF0000"/>
              </a:solidFill>
              <a:latin typeface="Times New Roman"/>
              <a:ea typeface="Times New Roman"/>
              <a:cs typeface="Times New Roman"/>
              <a:sym typeface="Times New Roman"/>
            </a:endParaRPr>
          </a:p>
        </p:txBody>
      </p:sp>
      <p:pic>
        <p:nvPicPr>
          <p:cNvPr id="175" name="Google Shape;175;p22"/>
          <p:cNvPicPr preferRelativeResize="0"/>
          <p:nvPr>
            <p:ph idx="1" type="body"/>
          </p:nvPr>
        </p:nvPicPr>
        <p:blipFill rotWithShape="1">
          <a:blip r:embed="rId3">
            <a:alphaModFix/>
          </a:blip>
          <a:srcRect b="0" l="0" r="0" t="0"/>
          <a:stretch/>
        </p:blipFill>
        <p:spPr>
          <a:xfrm>
            <a:off x="0" y="990600"/>
            <a:ext cx="9296400" cy="5867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idx="1" type="body"/>
          </p:nvPr>
        </p:nvSpPr>
        <p:spPr>
          <a:xfrm>
            <a:off x="0" y="0"/>
            <a:ext cx="9144000" cy="6858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1200"/>
              </a:spcAft>
              <a:buClr>
                <a:schemeClr val="accent1"/>
              </a:buClr>
              <a:buSzPts val="2400"/>
              <a:buChar char="●"/>
            </a:pPr>
            <a:r>
              <a:rPr lang="en-US" sz="2400">
                <a:solidFill>
                  <a:schemeClr val="accent1"/>
                </a:solidFill>
                <a:latin typeface="Times New Roman"/>
                <a:ea typeface="Times New Roman"/>
                <a:cs typeface="Times New Roman"/>
                <a:sym typeface="Times New Roman"/>
              </a:rPr>
              <a:t>The above equation is for x polarized light, similarly for another orthogonal y polarized light is,</a:t>
            </a:r>
            <a:endParaRPr sz="2400">
              <a:solidFill>
                <a:schemeClr val="accent1"/>
              </a:solidFill>
              <a:latin typeface="Times New Roman"/>
              <a:ea typeface="Times New Roman"/>
              <a:cs typeface="Times New Roman"/>
              <a:sym typeface="Times New Roman"/>
            </a:endParaRPr>
          </a:p>
        </p:txBody>
      </p:sp>
      <p:pic>
        <p:nvPicPr>
          <p:cNvPr id="181" name="Google Shape;181;p23"/>
          <p:cNvPicPr preferRelativeResize="0"/>
          <p:nvPr/>
        </p:nvPicPr>
        <p:blipFill rotWithShape="1">
          <a:blip r:embed="rId3">
            <a:alphaModFix/>
          </a:blip>
          <a:srcRect b="0" l="0" r="0" t="0"/>
          <a:stretch/>
        </p:blipFill>
        <p:spPr>
          <a:xfrm>
            <a:off x="838200" y="1066800"/>
            <a:ext cx="8127561" cy="904875"/>
          </a:xfrm>
          <a:prstGeom prst="rect">
            <a:avLst/>
          </a:prstGeom>
          <a:noFill/>
          <a:ln>
            <a:noFill/>
          </a:ln>
        </p:spPr>
      </p:pic>
      <p:pic>
        <p:nvPicPr>
          <p:cNvPr id="182" name="Google Shape;182;p23"/>
          <p:cNvPicPr preferRelativeResize="0"/>
          <p:nvPr/>
        </p:nvPicPr>
        <p:blipFill rotWithShape="1">
          <a:blip r:embed="rId4">
            <a:alphaModFix/>
          </a:blip>
          <a:srcRect b="0" l="0" r="0" t="0"/>
          <a:stretch/>
        </p:blipFill>
        <p:spPr>
          <a:xfrm>
            <a:off x="178238" y="1993711"/>
            <a:ext cx="8787523" cy="782970"/>
          </a:xfrm>
          <a:prstGeom prst="rect">
            <a:avLst/>
          </a:prstGeom>
          <a:noFill/>
          <a:ln>
            <a:noFill/>
          </a:ln>
        </p:spPr>
      </p:pic>
      <p:pic>
        <p:nvPicPr>
          <p:cNvPr id="183" name="Google Shape;183;p23"/>
          <p:cNvPicPr preferRelativeResize="0"/>
          <p:nvPr/>
        </p:nvPicPr>
        <p:blipFill rotWithShape="1">
          <a:blip r:embed="rId5">
            <a:alphaModFix/>
          </a:blip>
          <a:srcRect b="0" l="0" r="0" t="0"/>
          <a:stretch/>
        </p:blipFill>
        <p:spPr>
          <a:xfrm>
            <a:off x="1219200" y="2776681"/>
            <a:ext cx="6267450" cy="762000"/>
          </a:xfrm>
          <a:prstGeom prst="rect">
            <a:avLst/>
          </a:prstGeom>
          <a:noFill/>
          <a:ln>
            <a:noFill/>
          </a:ln>
        </p:spPr>
      </p:pic>
      <p:pic>
        <p:nvPicPr>
          <p:cNvPr id="184" name="Google Shape;184;p23"/>
          <p:cNvPicPr preferRelativeResize="0"/>
          <p:nvPr/>
        </p:nvPicPr>
        <p:blipFill rotWithShape="1">
          <a:blip r:embed="rId6">
            <a:alphaModFix/>
          </a:blip>
          <a:srcRect b="0" l="0" r="0" t="0"/>
          <a:stretch/>
        </p:blipFill>
        <p:spPr>
          <a:xfrm>
            <a:off x="178239" y="3543545"/>
            <a:ext cx="8787522" cy="30096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6"/>
          <p:cNvSpPr txBox="1"/>
          <p:nvPr>
            <p:ph type="title"/>
          </p:nvPr>
        </p:nvSpPr>
        <p:spPr>
          <a:xfrm>
            <a:off x="457200" y="274638"/>
            <a:ext cx="8229600" cy="7921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Evolution of communication system</a:t>
            </a:r>
            <a:endParaRPr b="1" sz="3200">
              <a:solidFill>
                <a:srgbClr val="FF0000"/>
              </a:solidFill>
              <a:latin typeface="Times New Roman"/>
              <a:ea typeface="Times New Roman"/>
              <a:cs typeface="Times New Roman"/>
              <a:sym typeface="Times New Roman"/>
            </a:endParaRPr>
          </a:p>
        </p:txBody>
      </p:sp>
      <p:sp>
        <p:nvSpPr>
          <p:cNvPr id="78" name="Google Shape;78;p6"/>
          <p:cNvSpPr txBox="1"/>
          <p:nvPr>
            <p:ph idx="1" type="body"/>
          </p:nvPr>
        </p:nvSpPr>
        <p:spPr>
          <a:xfrm>
            <a:off x="457200" y="990600"/>
            <a:ext cx="8229600" cy="51355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000"/>
              <a:buChar char="●"/>
            </a:pPr>
            <a:r>
              <a:rPr lang="en-US" sz="2000">
                <a:latin typeface="Times New Roman"/>
                <a:ea typeface="Times New Roman"/>
                <a:cs typeface="Times New Roman"/>
                <a:sym typeface="Times New Roman"/>
              </a:rPr>
              <a:t>Principal</a:t>
            </a:r>
            <a:r>
              <a:rPr lang="en-US" sz="2000">
                <a:latin typeface="Times New Roman"/>
                <a:ea typeface="Times New Roman"/>
                <a:cs typeface="Times New Roman"/>
                <a:sym typeface="Times New Roman"/>
              </a:rPr>
              <a:t> interests of human beings has been to devise communication systems for sending messages from one distant place to another.The fundamental elements of any such communication system is shown Fig 1-1</a:t>
            </a:r>
            <a:endParaRPr/>
          </a:p>
          <a:p>
            <a:pPr indent="-342900" lvl="0" marL="342900" rtl="0" algn="just">
              <a:spcBef>
                <a:spcPts val="400"/>
              </a:spcBef>
              <a:spcAft>
                <a:spcPts val="0"/>
              </a:spcAft>
              <a:buClr>
                <a:schemeClr val="dk1"/>
              </a:buClr>
              <a:buSzPts val="2000"/>
              <a:buChar char="●"/>
            </a:pPr>
            <a:r>
              <a:rPr b="1" lang="en-US" sz="2000">
                <a:latin typeface="Times New Roman"/>
                <a:ea typeface="Times New Roman"/>
                <a:cs typeface="Times New Roman"/>
                <a:sym typeface="Times New Roman"/>
              </a:rPr>
              <a:t>Information source</a:t>
            </a:r>
            <a:r>
              <a:rPr lang="en-US" sz="2000">
                <a:latin typeface="Times New Roman"/>
                <a:ea typeface="Times New Roman"/>
                <a:cs typeface="Times New Roman"/>
                <a:sym typeface="Times New Roman"/>
              </a:rPr>
              <a:t>-inputs message to transmitter</a:t>
            </a:r>
            <a:endParaRPr/>
          </a:p>
          <a:p>
            <a:pPr indent="-342900" lvl="0" marL="342900" rtl="0" algn="just">
              <a:spcBef>
                <a:spcPts val="400"/>
              </a:spcBef>
              <a:spcAft>
                <a:spcPts val="0"/>
              </a:spcAft>
              <a:buClr>
                <a:schemeClr val="dk1"/>
              </a:buClr>
              <a:buSzPts val="2000"/>
              <a:buChar char="●"/>
            </a:pPr>
            <a:r>
              <a:rPr b="1" lang="en-US" sz="2000">
                <a:latin typeface="Times New Roman"/>
                <a:ea typeface="Times New Roman"/>
                <a:cs typeface="Times New Roman"/>
                <a:sym typeface="Times New Roman"/>
              </a:rPr>
              <a:t>Transmitter </a:t>
            </a:r>
            <a:r>
              <a:rPr lang="en-US" sz="2000">
                <a:latin typeface="Times New Roman"/>
                <a:ea typeface="Times New Roman"/>
                <a:cs typeface="Times New Roman"/>
                <a:sym typeface="Times New Roman"/>
              </a:rPr>
              <a:t>–couples message to transmission channel(Channel- medium bridging distance between transmitter and receiver.Types: 1)guided:wire/waveguide</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2)Unguided:atmospheric/space channel.</a:t>
            </a:r>
            <a:endParaRPr/>
          </a:p>
          <a:p>
            <a:pPr indent="-342900" lvl="0" marL="342900" rtl="0" algn="just">
              <a:spcBef>
                <a:spcPts val="400"/>
              </a:spcBef>
              <a:spcAft>
                <a:spcPts val="0"/>
              </a:spcAft>
              <a:buClr>
                <a:schemeClr val="dk1"/>
              </a:buClr>
              <a:buSzPts val="2000"/>
              <a:buChar char="●"/>
            </a:pPr>
            <a:r>
              <a:rPr b="1" lang="en-US" sz="2000">
                <a:latin typeface="Times New Roman"/>
                <a:ea typeface="Times New Roman"/>
                <a:cs typeface="Times New Roman"/>
                <a:sym typeface="Times New Roman"/>
              </a:rPr>
              <a:t>Signal </a:t>
            </a:r>
            <a:r>
              <a:rPr lang="en-US" sz="2000">
                <a:latin typeface="Times New Roman"/>
                <a:ea typeface="Times New Roman"/>
                <a:cs typeface="Times New Roman"/>
                <a:sym typeface="Times New Roman"/>
              </a:rPr>
              <a:t>while traversing through channel, it may be attenuated and distorted with distance</a:t>
            </a:r>
            <a:endParaRPr/>
          </a:p>
          <a:p>
            <a:pPr indent="-342900" lvl="0" marL="342900" rtl="0" algn="just">
              <a:spcBef>
                <a:spcPts val="400"/>
              </a:spcBef>
              <a:spcAft>
                <a:spcPts val="0"/>
              </a:spcAft>
              <a:buClr>
                <a:schemeClr val="dk1"/>
              </a:buClr>
              <a:buSzPts val="2000"/>
              <a:buChar char="●"/>
            </a:pPr>
            <a:r>
              <a:rPr b="1" lang="en-US" sz="2000">
                <a:latin typeface="Times New Roman"/>
                <a:ea typeface="Times New Roman"/>
                <a:cs typeface="Times New Roman"/>
                <a:sym typeface="Times New Roman"/>
              </a:rPr>
              <a:t>Receiver</a:t>
            </a:r>
            <a:r>
              <a:rPr lang="en-US" sz="2000">
                <a:latin typeface="Times New Roman"/>
                <a:ea typeface="Times New Roman"/>
                <a:cs typeface="Times New Roman"/>
                <a:sym typeface="Times New Roman"/>
              </a:rPr>
              <a:t>- Extract weakened and distorted signal from channel,amplify it and restore to original form</a:t>
            </a:r>
            <a:endParaRPr/>
          </a:p>
          <a:p>
            <a:pPr indent="-139700" lvl="0" marL="342900" rtl="0" algn="l">
              <a:spcBef>
                <a:spcPts val="640"/>
              </a:spcBef>
              <a:spcAft>
                <a:spcPts val="1200"/>
              </a:spcAft>
              <a:buClr>
                <a:schemeClr val="dk1"/>
              </a:buClr>
              <a:buSzPts val="3200"/>
              <a:buNone/>
            </a:pPr>
            <a:r>
              <a:t/>
            </a:r>
            <a:endParaRPr/>
          </a:p>
        </p:txBody>
      </p:sp>
      <p:pic>
        <p:nvPicPr>
          <p:cNvPr id="79" name="Google Shape;79;p6"/>
          <p:cNvPicPr preferRelativeResize="0"/>
          <p:nvPr/>
        </p:nvPicPr>
        <p:blipFill rotWithShape="1">
          <a:blip r:embed="rId3">
            <a:alphaModFix/>
          </a:blip>
          <a:srcRect b="0" l="0" r="0" t="0"/>
          <a:stretch/>
        </p:blipFill>
        <p:spPr>
          <a:xfrm>
            <a:off x="533400" y="5105400"/>
            <a:ext cx="7848600" cy="1295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Representations of spherical and plane wavefronts and their associated rays.</a:t>
            </a:r>
            <a:endParaRPr b="1" sz="3200">
              <a:solidFill>
                <a:srgbClr val="FF0000"/>
              </a:solidFill>
              <a:latin typeface="Times New Roman"/>
              <a:ea typeface="Times New Roman"/>
              <a:cs typeface="Times New Roman"/>
              <a:sym typeface="Times New Roman"/>
            </a:endParaRPr>
          </a:p>
        </p:txBody>
      </p:sp>
      <p:pic>
        <p:nvPicPr>
          <p:cNvPr id="190" name="Google Shape;190;p25"/>
          <p:cNvPicPr preferRelativeResize="0"/>
          <p:nvPr>
            <p:ph idx="1" type="body"/>
          </p:nvPr>
        </p:nvPicPr>
        <p:blipFill rotWithShape="1">
          <a:blip r:embed="rId3">
            <a:alphaModFix/>
          </a:blip>
          <a:srcRect b="0" l="0" r="0" t="0"/>
          <a:stretch/>
        </p:blipFill>
        <p:spPr>
          <a:xfrm>
            <a:off x="457200" y="2272456"/>
            <a:ext cx="8229600" cy="38235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Times New Roman"/>
              <a:buNone/>
            </a:pPr>
            <a:r>
              <a:rPr b="1" lang="en-US" sz="3600">
                <a:solidFill>
                  <a:srgbClr val="FF0000"/>
                </a:solidFill>
                <a:latin typeface="Times New Roman"/>
                <a:ea typeface="Times New Roman"/>
                <a:cs typeface="Times New Roman"/>
                <a:sym typeface="Times New Roman"/>
              </a:rPr>
              <a:t>Addition of two linearly polarized waves having zero relative phase between them</a:t>
            </a:r>
            <a:r>
              <a:rPr lang="en-US"/>
              <a:t>.</a:t>
            </a:r>
            <a:endParaRPr/>
          </a:p>
        </p:txBody>
      </p:sp>
      <p:pic>
        <p:nvPicPr>
          <p:cNvPr id="196" name="Google Shape;196;p24"/>
          <p:cNvPicPr preferRelativeResize="0"/>
          <p:nvPr>
            <p:ph idx="1" type="body"/>
          </p:nvPr>
        </p:nvPicPr>
        <p:blipFill rotWithShape="1">
          <a:blip r:embed="rId3">
            <a:alphaModFix/>
          </a:blip>
          <a:srcRect b="0" l="0" r="0" t="0"/>
          <a:stretch/>
        </p:blipFill>
        <p:spPr>
          <a:xfrm>
            <a:off x="1517580" y="2057400"/>
            <a:ext cx="6108839"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Elliptical and circular polarization</a:t>
            </a:r>
            <a:endParaRPr b="1" sz="3200">
              <a:solidFill>
                <a:srgbClr val="FF0000"/>
              </a:solidFill>
              <a:latin typeface="Times New Roman"/>
              <a:ea typeface="Times New Roman"/>
              <a:cs typeface="Times New Roman"/>
              <a:sym typeface="Times New Roman"/>
            </a:endParaRPr>
          </a:p>
        </p:txBody>
      </p:sp>
      <p:sp>
        <p:nvSpPr>
          <p:cNvPr id="202" name="Google Shape;202;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latin typeface="Times New Roman"/>
                <a:ea typeface="Times New Roman"/>
                <a:cs typeface="Times New Roman"/>
                <a:sym typeface="Times New Roman"/>
              </a:rPr>
              <a:t>For general values of       the wave given by previous equation is elliptically polarized,</a:t>
            </a:r>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For Circular polarization E</a:t>
            </a:r>
            <a:r>
              <a:rPr lang="en-US" sz="1200">
                <a:latin typeface="Times New Roman"/>
                <a:ea typeface="Times New Roman"/>
                <a:cs typeface="Times New Roman"/>
                <a:sym typeface="Times New Roman"/>
              </a:rPr>
              <a:t>0x</a:t>
            </a:r>
            <a:r>
              <a:rPr lang="en-US" sz="2400">
                <a:latin typeface="Times New Roman"/>
                <a:ea typeface="Times New Roman"/>
                <a:cs typeface="Times New Roman"/>
                <a:sym typeface="Times New Roman"/>
              </a:rPr>
              <a:t>=E</a:t>
            </a:r>
            <a:r>
              <a:rPr lang="en-US" sz="1400">
                <a:latin typeface="Times New Roman"/>
                <a:ea typeface="Times New Roman"/>
                <a:cs typeface="Times New Roman"/>
                <a:sym typeface="Times New Roman"/>
              </a:rPr>
              <a:t>0y</a:t>
            </a:r>
            <a:r>
              <a:rPr lang="en-US" sz="2400">
                <a:latin typeface="Times New Roman"/>
                <a:ea typeface="Times New Roman"/>
                <a:cs typeface="Times New Roman"/>
                <a:sym typeface="Times New Roman"/>
              </a:rPr>
              <a:t>=E</a:t>
            </a:r>
            <a:r>
              <a:rPr lang="en-US" sz="1400">
                <a:latin typeface="Times New Roman"/>
                <a:ea typeface="Times New Roman"/>
                <a:cs typeface="Times New Roman"/>
                <a:sym typeface="Times New Roman"/>
              </a:rPr>
              <a:t>0</a:t>
            </a:r>
            <a:r>
              <a:rPr lang="en-US" sz="2400">
                <a:latin typeface="Times New Roman"/>
                <a:ea typeface="Times New Roman"/>
                <a:cs typeface="Times New Roman"/>
                <a:sym typeface="Times New Roman"/>
              </a:rPr>
              <a:t> and relative phase difference     =±π/2+2mπ,where m=0,±1,±2,….whereas for linear polarization its equal to zero.</a:t>
            </a:r>
            <a:endParaRPr/>
          </a:p>
          <a:p>
            <a:pPr indent="-342900" lvl="0" marL="342900" rtl="0" algn="l">
              <a:spcBef>
                <a:spcPts val="480"/>
              </a:spcBef>
              <a:spcAft>
                <a:spcPts val="1200"/>
              </a:spcAft>
              <a:buClr>
                <a:schemeClr val="dk1"/>
              </a:buClr>
              <a:buSzPts val="2400"/>
              <a:buChar char="●"/>
            </a:pPr>
            <a:r>
              <a:rPr lang="en-US" sz="2400">
                <a:latin typeface="Times New Roman"/>
                <a:ea typeface="Times New Roman"/>
                <a:cs typeface="Times New Roman"/>
                <a:sym typeface="Times New Roman"/>
              </a:rPr>
              <a:t>Resultant field vector E will both rotate and change its magnitude as function of the angular frequency w.</a:t>
            </a:r>
            <a:endParaRPr sz="2400">
              <a:latin typeface="Times New Roman"/>
              <a:ea typeface="Times New Roman"/>
              <a:cs typeface="Times New Roman"/>
              <a:sym typeface="Times New Roman"/>
            </a:endParaRPr>
          </a:p>
        </p:txBody>
      </p:sp>
      <p:pic>
        <p:nvPicPr>
          <p:cNvPr id="203" name="Google Shape;203;p26"/>
          <p:cNvPicPr preferRelativeResize="0"/>
          <p:nvPr/>
        </p:nvPicPr>
        <p:blipFill rotWithShape="1">
          <a:blip r:embed="rId3">
            <a:alphaModFix/>
          </a:blip>
          <a:srcRect b="0" l="0" r="0" t="0"/>
          <a:stretch/>
        </p:blipFill>
        <p:spPr>
          <a:xfrm>
            <a:off x="3537155" y="1605116"/>
            <a:ext cx="457200" cy="457200"/>
          </a:xfrm>
          <a:prstGeom prst="rect">
            <a:avLst/>
          </a:prstGeom>
          <a:noFill/>
          <a:ln>
            <a:noFill/>
          </a:ln>
        </p:spPr>
      </p:pic>
      <p:pic>
        <p:nvPicPr>
          <p:cNvPr id="204" name="Google Shape;204;p26"/>
          <p:cNvPicPr preferRelativeResize="0"/>
          <p:nvPr/>
        </p:nvPicPr>
        <p:blipFill rotWithShape="1">
          <a:blip r:embed="rId4">
            <a:alphaModFix/>
          </a:blip>
          <a:srcRect b="0" l="0" r="0" t="0"/>
          <a:stretch/>
        </p:blipFill>
        <p:spPr>
          <a:xfrm>
            <a:off x="932713" y="4495800"/>
            <a:ext cx="7263826" cy="2208024"/>
          </a:xfrm>
          <a:prstGeom prst="rect">
            <a:avLst/>
          </a:prstGeom>
          <a:noFill/>
          <a:ln>
            <a:noFill/>
          </a:ln>
        </p:spPr>
      </p:pic>
      <p:pic>
        <p:nvPicPr>
          <p:cNvPr id="205" name="Google Shape;205;p26"/>
          <p:cNvPicPr preferRelativeResize="0"/>
          <p:nvPr/>
        </p:nvPicPr>
        <p:blipFill rotWithShape="1">
          <a:blip r:embed="rId3">
            <a:alphaModFix/>
          </a:blip>
          <a:srcRect b="0" l="0" r="0" t="0"/>
          <a:stretch/>
        </p:blipFill>
        <p:spPr>
          <a:xfrm>
            <a:off x="2191365" y="2743200"/>
            <a:ext cx="381000" cy="381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Quantum nature of light</a:t>
            </a:r>
            <a:endParaRPr b="1" sz="3200">
              <a:solidFill>
                <a:srgbClr val="FF0000"/>
              </a:solidFill>
              <a:latin typeface="Times New Roman"/>
              <a:ea typeface="Times New Roman"/>
              <a:cs typeface="Times New Roman"/>
              <a:sym typeface="Times New Roman"/>
            </a:endParaRPr>
          </a:p>
        </p:txBody>
      </p:sp>
      <p:sp>
        <p:nvSpPr>
          <p:cNvPr id="211" name="Google Shape;211;p27"/>
          <p:cNvSpPr txBox="1"/>
          <p:nvPr>
            <p:ph idx="1" type="body"/>
          </p:nvPr>
        </p:nvSpPr>
        <p:spPr>
          <a:xfrm>
            <a:off x="457200" y="1143000"/>
            <a:ext cx="8229600" cy="4983163"/>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Clr>
                <a:schemeClr val="dk1"/>
              </a:buClr>
              <a:buSzPts val="2400"/>
              <a:buChar char="●"/>
            </a:pPr>
            <a:r>
              <a:rPr lang="en-US" sz="2400">
                <a:latin typeface="Times New Roman"/>
                <a:ea typeface="Times New Roman"/>
                <a:cs typeface="Times New Roman"/>
                <a:sym typeface="Times New Roman"/>
              </a:rPr>
              <a:t>In dealing with interaction of light and matter, such as occurs in </a:t>
            </a:r>
            <a:r>
              <a:rPr lang="en-US" sz="2400">
                <a:solidFill>
                  <a:srgbClr val="0070C0"/>
                </a:solidFill>
                <a:latin typeface="Times New Roman"/>
                <a:ea typeface="Times New Roman"/>
                <a:cs typeface="Times New Roman"/>
                <a:sym typeface="Times New Roman"/>
              </a:rPr>
              <a:t>dispersion and in the emission and absorption of light, neither the particle theory nor the wave theory of light is appropriate</a:t>
            </a:r>
            <a:r>
              <a:rPr lang="en-US" sz="2400">
                <a:latin typeface="Times New Roman"/>
                <a:ea typeface="Times New Roman"/>
                <a:cs typeface="Times New Roman"/>
                <a:sym typeface="Times New Roman"/>
              </a:rPr>
              <a:t>.</a:t>
            </a:r>
            <a:endParaRPr/>
          </a:p>
          <a:p>
            <a:pPr indent="-342900" lvl="0" marL="342900" rtl="0" algn="just">
              <a:spcBef>
                <a:spcPts val="480"/>
              </a:spcBef>
              <a:spcAft>
                <a:spcPts val="0"/>
              </a:spcAft>
              <a:buClr>
                <a:srgbClr val="0070C0"/>
              </a:buClr>
              <a:buSzPts val="2400"/>
              <a:buChar char="●"/>
            </a:pPr>
            <a:r>
              <a:rPr lang="en-US" sz="2400" u="sng">
                <a:solidFill>
                  <a:srgbClr val="0070C0"/>
                </a:solidFill>
                <a:latin typeface="Times New Roman"/>
                <a:ea typeface="Times New Roman"/>
                <a:cs typeface="Times New Roman"/>
                <a:sym typeface="Times New Roman"/>
              </a:rPr>
              <a:t>Quantum theory </a:t>
            </a:r>
            <a:r>
              <a:rPr lang="en-US" sz="2400">
                <a:latin typeface="Times New Roman"/>
                <a:ea typeface="Times New Roman"/>
                <a:cs typeface="Times New Roman"/>
                <a:sym typeface="Times New Roman"/>
              </a:rPr>
              <a:t>– consider </a:t>
            </a:r>
            <a:r>
              <a:rPr lang="en-US" sz="2400">
                <a:solidFill>
                  <a:srgbClr val="0070C0"/>
                </a:solidFill>
                <a:latin typeface="Times New Roman"/>
                <a:ea typeface="Times New Roman"/>
                <a:cs typeface="Times New Roman"/>
                <a:sym typeface="Times New Roman"/>
              </a:rPr>
              <a:t>particle as well as wave properties.(particle nature arises from  observation that light energy is always emitted or absorbed in discrete units called quanta or photons.)</a:t>
            </a:r>
            <a:endParaRPr/>
          </a:p>
          <a:p>
            <a:pPr indent="-342900" lvl="0" marL="342900" rtl="0" algn="just">
              <a:spcBef>
                <a:spcPts val="480"/>
              </a:spcBef>
              <a:spcAft>
                <a:spcPts val="0"/>
              </a:spcAft>
              <a:buClr>
                <a:schemeClr val="dk1"/>
              </a:buClr>
              <a:buSzPts val="2400"/>
              <a:buChar char="●"/>
            </a:pPr>
            <a:r>
              <a:rPr lang="en-US" sz="2400">
                <a:latin typeface="Times New Roman"/>
                <a:ea typeface="Times New Roman"/>
                <a:cs typeface="Times New Roman"/>
                <a:sym typeface="Times New Roman"/>
              </a:rPr>
              <a:t>Photon energy depend only on frequency ,which in turn must be measure by observing wave property of light.</a:t>
            </a:r>
            <a:endParaRPr/>
          </a:p>
          <a:p>
            <a:pPr indent="-342900" lvl="0" marL="342900" rtl="0" algn="just">
              <a:spcBef>
                <a:spcPts val="480"/>
              </a:spcBef>
              <a:spcAft>
                <a:spcPts val="0"/>
              </a:spcAft>
              <a:buClr>
                <a:schemeClr val="dk1"/>
              </a:buClr>
              <a:buSzPts val="2400"/>
              <a:buChar char="●"/>
            </a:pPr>
            <a:r>
              <a:rPr lang="en-US" sz="2400">
                <a:latin typeface="Times New Roman"/>
                <a:ea typeface="Times New Roman"/>
                <a:cs typeface="Times New Roman"/>
                <a:sym typeface="Times New Roman"/>
              </a:rPr>
              <a:t>Relation between </a:t>
            </a:r>
            <a:r>
              <a:rPr lang="en-US" sz="2400">
                <a:solidFill>
                  <a:srgbClr val="0070C0"/>
                </a:solidFill>
                <a:latin typeface="Times New Roman"/>
                <a:ea typeface="Times New Roman"/>
                <a:cs typeface="Times New Roman"/>
                <a:sym typeface="Times New Roman"/>
              </a:rPr>
              <a:t>energy E and frequency </a:t>
            </a:r>
            <a:r>
              <a:rPr i="1" lang="en-US" sz="2400">
                <a:solidFill>
                  <a:srgbClr val="0070C0"/>
                </a:solidFill>
                <a:latin typeface="Times New Roman"/>
                <a:ea typeface="Times New Roman"/>
                <a:cs typeface="Times New Roman"/>
                <a:sym typeface="Times New Roman"/>
              </a:rPr>
              <a:t>V </a:t>
            </a:r>
            <a:r>
              <a:rPr lang="en-US" sz="2400">
                <a:solidFill>
                  <a:srgbClr val="0070C0"/>
                </a:solidFill>
                <a:latin typeface="Times New Roman"/>
                <a:ea typeface="Times New Roman"/>
                <a:cs typeface="Times New Roman"/>
                <a:sym typeface="Times New Roman"/>
              </a:rPr>
              <a:t> of a photon </a:t>
            </a:r>
            <a:r>
              <a:rPr lang="en-US" sz="2400">
                <a:latin typeface="Times New Roman"/>
                <a:ea typeface="Times New Roman"/>
                <a:cs typeface="Times New Roman"/>
                <a:sym typeface="Times New Roman"/>
              </a:rPr>
              <a:t>is</a:t>
            </a:r>
            <a:endParaRPr i="1" sz="2400">
              <a:latin typeface="Times New Roman"/>
              <a:ea typeface="Times New Roman"/>
              <a:cs typeface="Times New Roman"/>
              <a:sym typeface="Times New Roman"/>
            </a:endParaRPr>
          </a:p>
          <a:p>
            <a:pPr indent="-139700" lvl="0" marL="342900" rtl="0" algn="just">
              <a:spcBef>
                <a:spcPts val="640"/>
              </a:spcBef>
              <a:spcAft>
                <a:spcPts val="1200"/>
              </a:spcAft>
              <a:buClr>
                <a:schemeClr val="dk1"/>
              </a:buClr>
              <a:buSzPts val="3200"/>
              <a:buNone/>
            </a:pPr>
            <a:r>
              <a:t/>
            </a:r>
            <a:endParaRPr i="1"/>
          </a:p>
        </p:txBody>
      </p:sp>
      <p:pic>
        <p:nvPicPr>
          <p:cNvPr id="212" name="Google Shape;212;p27"/>
          <p:cNvPicPr preferRelativeResize="0"/>
          <p:nvPr/>
        </p:nvPicPr>
        <p:blipFill rotWithShape="1">
          <a:blip r:embed="rId3">
            <a:alphaModFix/>
          </a:blip>
          <a:srcRect b="0" l="0" r="0" t="0"/>
          <a:stretch/>
        </p:blipFill>
        <p:spPr>
          <a:xfrm>
            <a:off x="3048000" y="5410200"/>
            <a:ext cx="2047875" cy="619125"/>
          </a:xfrm>
          <a:prstGeom prst="rect">
            <a:avLst/>
          </a:prstGeom>
          <a:noFill/>
          <a:ln>
            <a:noFill/>
          </a:ln>
        </p:spPr>
      </p:pic>
      <p:pic>
        <p:nvPicPr>
          <p:cNvPr id="213" name="Google Shape;213;p27"/>
          <p:cNvPicPr preferRelativeResize="0"/>
          <p:nvPr/>
        </p:nvPicPr>
        <p:blipFill rotWithShape="1">
          <a:blip r:embed="rId4">
            <a:alphaModFix/>
          </a:blip>
          <a:srcRect b="0" l="0" r="0" t="0"/>
          <a:stretch/>
        </p:blipFill>
        <p:spPr>
          <a:xfrm>
            <a:off x="552450" y="5997523"/>
            <a:ext cx="8591550" cy="657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Basic optical laws and definitions</a:t>
            </a:r>
            <a:endParaRPr b="1" sz="3200">
              <a:solidFill>
                <a:srgbClr val="FF0000"/>
              </a:solidFill>
              <a:latin typeface="Times New Roman"/>
              <a:ea typeface="Times New Roman"/>
              <a:cs typeface="Times New Roman"/>
              <a:sym typeface="Times New Roman"/>
            </a:endParaRPr>
          </a:p>
        </p:txBody>
      </p:sp>
      <p:sp>
        <p:nvSpPr>
          <p:cNvPr id="219" name="Google Shape;219;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400"/>
              <a:buChar char="●"/>
            </a:pPr>
            <a:r>
              <a:rPr lang="en-US" sz="2400">
                <a:latin typeface="Times New Roman"/>
                <a:ea typeface="Times New Roman"/>
                <a:cs typeface="Times New Roman"/>
                <a:sym typeface="Times New Roman"/>
              </a:rPr>
              <a:t>Fundamental optical parameter of material is refractive index (or index of refraction).</a:t>
            </a:r>
            <a:endParaRPr/>
          </a:p>
          <a:p>
            <a:pPr indent="-342900" lvl="0" marL="342900" rtl="0" algn="just">
              <a:spcBef>
                <a:spcPts val="480"/>
              </a:spcBef>
              <a:spcAft>
                <a:spcPts val="0"/>
              </a:spcAft>
              <a:buClr>
                <a:schemeClr val="dk1"/>
              </a:buClr>
              <a:buSzPts val="2400"/>
              <a:buChar char="●"/>
            </a:pPr>
            <a:r>
              <a:rPr lang="en-US" sz="2400">
                <a:latin typeface="Times New Roman"/>
                <a:ea typeface="Times New Roman"/>
                <a:cs typeface="Times New Roman"/>
                <a:sym typeface="Times New Roman"/>
              </a:rPr>
              <a:t>In free space, </a:t>
            </a:r>
            <a:r>
              <a:rPr lang="en-US" sz="2400">
                <a:solidFill>
                  <a:srgbClr val="0070C0"/>
                </a:solidFill>
                <a:latin typeface="Times New Roman"/>
                <a:ea typeface="Times New Roman"/>
                <a:cs typeface="Times New Roman"/>
                <a:sym typeface="Times New Roman"/>
              </a:rPr>
              <a:t>light travels at a speed of c=3*10^8m/s.</a:t>
            </a:r>
            <a:endParaRPr/>
          </a:p>
          <a:p>
            <a:pPr indent="-342900" lvl="0" marL="342900" rtl="0" algn="just">
              <a:spcBef>
                <a:spcPts val="480"/>
              </a:spcBef>
              <a:spcAft>
                <a:spcPts val="0"/>
              </a:spcAft>
              <a:buClr>
                <a:schemeClr val="dk1"/>
              </a:buClr>
              <a:buSzPts val="2400"/>
              <a:buChar char="●"/>
            </a:pPr>
            <a:r>
              <a:rPr lang="en-US" sz="2400">
                <a:latin typeface="Times New Roman"/>
                <a:ea typeface="Times New Roman"/>
                <a:cs typeface="Times New Roman"/>
                <a:sym typeface="Times New Roman"/>
              </a:rPr>
              <a:t>Speed of light related to frequency </a:t>
            </a:r>
            <a:r>
              <a:rPr i="1" lang="en-US" sz="2400">
                <a:latin typeface="Times New Roman"/>
                <a:ea typeface="Times New Roman"/>
                <a:cs typeface="Times New Roman"/>
                <a:sym typeface="Times New Roman"/>
              </a:rPr>
              <a:t>v </a:t>
            </a:r>
            <a:r>
              <a:rPr lang="en-US" sz="2400">
                <a:latin typeface="Times New Roman"/>
                <a:ea typeface="Times New Roman"/>
                <a:cs typeface="Times New Roman"/>
                <a:sym typeface="Times New Roman"/>
              </a:rPr>
              <a:t>wavelength λ by c=</a:t>
            </a:r>
            <a:r>
              <a:rPr i="1" lang="en-US" sz="2400">
                <a:latin typeface="Times New Roman"/>
                <a:ea typeface="Times New Roman"/>
                <a:cs typeface="Times New Roman"/>
                <a:sym typeface="Times New Roman"/>
              </a:rPr>
              <a:t>v</a:t>
            </a:r>
            <a:r>
              <a:rPr lang="en-US" sz="2400">
                <a:latin typeface="Times New Roman"/>
                <a:ea typeface="Times New Roman"/>
                <a:cs typeface="Times New Roman"/>
                <a:sym typeface="Times New Roman"/>
              </a:rPr>
              <a:t> λ</a:t>
            </a:r>
            <a:endParaRPr sz="2400">
              <a:latin typeface="Times New Roman"/>
              <a:ea typeface="Times New Roman"/>
              <a:cs typeface="Times New Roman"/>
              <a:sym typeface="Times New Roman"/>
            </a:endParaRPr>
          </a:p>
          <a:p>
            <a:pPr indent="-342900" lvl="0" marL="342900" rtl="0" algn="just">
              <a:spcBef>
                <a:spcPts val="480"/>
              </a:spcBef>
              <a:spcAft>
                <a:spcPts val="0"/>
              </a:spcAft>
              <a:buClr>
                <a:srgbClr val="0070C0"/>
              </a:buClr>
              <a:buSzPts val="2400"/>
              <a:buChar char="●"/>
            </a:pPr>
            <a:r>
              <a:rPr lang="en-US" sz="2400">
                <a:solidFill>
                  <a:srgbClr val="0070C0"/>
                </a:solidFill>
                <a:latin typeface="Times New Roman"/>
                <a:ea typeface="Times New Roman"/>
                <a:cs typeface="Times New Roman"/>
                <a:sym typeface="Times New Roman"/>
              </a:rPr>
              <a:t>Upon entering a dielectric or nonconducting medium the wave now travels at a speed v,which is characteristics of material and less than c.</a:t>
            </a:r>
            <a:endParaRPr/>
          </a:p>
          <a:p>
            <a:pPr indent="-342900" lvl="0" marL="342900" rtl="0" algn="just">
              <a:spcBef>
                <a:spcPts val="480"/>
              </a:spcBef>
              <a:spcAft>
                <a:spcPts val="0"/>
              </a:spcAft>
              <a:buClr>
                <a:schemeClr val="dk1"/>
              </a:buClr>
              <a:buSzPts val="2400"/>
              <a:buChar char="●"/>
            </a:pPr>
            <a:r>
              <a:rPr lang="en-US" sz="2400">
                <a:latin typeface="Times New Roman"/>
                <a:ea typeface="Times New Roman"/>
                <a:cs typeface="Times New Roman"/>
                <a:sym typeface="Times New Roman"/>
              </a:rPr>
              <a:t>The ratio of the speed of light in a vacuum to that in matter is the index of refraction n of the material and is given by,</a:t>
            </a:r>
            <a:endParaRPr/>
          </a:p>
          <a:p>
            <a:pPr indent="-342900" lvl="0" marL="342900" rtl="0" algn="just">
              <a:spcBef>
                <a:spcPts val="480"/>
              </a:spcBef>
              <a:spcAft>
                <a:spcPts val="0"/>
              </a:spcAft>
              <a:buClr>
                <a:srgbClr val="0070C0"/>
              </a:buClr>
              <a:buSzPts val="2400"/>
              <a:buChar char="●"/>
            </a:pPr>
            <a:r>
              <a:rPr lang="en-US" sz="2400">
                <a:solidFill>
                  <a:srgbClr val="0070C0"/>
                </a:solidFill>
                <a:latin typeface="Times New Roman"/>
                <a:ea typeface="Times New Roman"/>
                <a:cs typeface="Times New Roman"/>
                <a:sym typeface="Times New Roman"/>
              </a:rPr>
              <a:t>n=c/v</a:t>
            </a:r>
            <a:endParaRPr/>
          </a:p>
          <a:p>
            <a:pPr indent="-342900" lvl="0" marL="342900" rtl="0" algn="just">
              <a:spcBef>
                <a:spcPts val="480"/>
              </a:spcBef>
              <a:spcAft>
                <a:spcPts val="1200"/>
              </a:spcAft>
              <a:buClr>
                <a:srgbClr val="0070C0"/>
              </a:buClr>
              <a:buSzPts val="2400"/>
              <a:buChar char="●"/>
            </a:pPr>
            <a:r>
              <a:rPr lang="en-US" sz="2400">
                <a:solidFill>
                  <a:srgbClr val="0070C0"/>
                </a:solidFill>
                <a:latin typeface="Times New Roman"/>
                <a:ea typeface="Times New Roman"/>
                <a:cs typeface="Times New Roman"/>
                <a:sym typeface="Times New Roman"/>
              </a:rPr>
              <a:t>Values of n are (1.00 for  air, 1.33 for water, 1.50 for glass ,a nd 2.42 for diamond)</a:t>
            </a:r>
            <a:endParaRPr sz="2400">
              <a:solidFill>
                <a:srgbClr val="0070C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9"/>
          <p:cNvPicPr preferRelativeResize="0"/>
          <p:nvPr/>
        </p:nvPicPr>
        <p:blipFill rotWithShape="1">
          <a:blip r:embed="rId3">
            <a:alphaModFix/>
          </a:blip>
          <a:srcRect b="0" l="0" r="0" t="0"/>
          <a:stretch/>
        </p:blipFill>
        <p:spPr>
          <a:xfrm>
            <a:off x="304799" y="0"/>
            <a:ext cx="8839201" cy="1419225"/>
          </a:xfrm>
          <a:prstGeom prst="rect">
            <a:avLst/>
          </a:prstGeom>
          <a:noFill/>
          <a:ln>
            <a:noFill/>
          </a:ln>
        </p:spPr>
      </p:pic>
      <p:pic>
        <p:nvPicPr>
          <p:cNvPr id="225" name="Google Shape;225;p29"/>
          <p:cNvPicPr preferRelativeResize="0"/>
          <p:nvPr/>
        </p:nvPicPr>
        <p:blipFill rotWithShape="1">
          <a:blip r:embed="rId4">
            <a:alphaModFix/>
          </a:blip>
          <a:srcRect b="0" l="0" r="0" t="0"/>
          <a:stretch/>
        </p:blipFill>
        <p:spPr>
          <a:xfrm>
            <a:off x="152400" y="1573286"/>
            <a:ext cx="8991599" cy="1155627"/>
          </a:xfrm>
          <a:prstGeom prst="rect">
            <a:avLst/>
          </a:prstGeom>
          <a:noFill/>
          <a:ln>
            <a:noFill/>
          </a:ln>
        </p:spPr>
      </p:pic>
      <p:pic>
        <p:nvPicPr>
          <p:cNvPr id="226" name="Google Shape;226;p29"/>
          <p:cNvPicPr preferRelativeResize="0"/>
          <p:nvPr/>
        </p:nvPicPr>
        <p:blipFill rotWithShape="1">
          <a:blip r:embed="rId5">
            <a:alphaModFix/>
          </a:blip>
          <a:srcRect b="0" l="0" r="0" t="0"/>
          <a:stretch/>
        </p:blipFill>
        <p:spPr>
          <a:xfrm>
            <a:off x="304799" y="2921793"/>
            <a:ext cx="8839199" cy="1881187"/>
          </a:xfrm>
          <a:prstGeom prst="rect">
            <a:avLst/>
          </a:prstGeom>
          <a:noFill/>
          <a:ln>
            <a:noFill/>
          </a:ln>
        </p:spPr>
      </p:pic>
      <p:pic>
        <p:nvPicPr>
          <p:cNvPr id="227" name="Google Shape;227;p29"/>
          <p:cNvPicPr preferRelativeResize="0"/>
          <p:nvPr/>
        </p:nvPicPr>
        <p:blipFill rotWithShape="1">
          <a:blip r:embed="rId6">
            <a:alphaModFix/>
          </a:blip>
          <a:srcRect b="0" l="0" r="0" t="0"/>
          <a:stretch/>
        </p:blipFill>
        <p:spPr>
          <a:xfrm>
            <a:off x="2743200" y="5029200"/>
            <a:ext cx="4562475" cy="752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Refraction and reflection of light ray at a material boundary.</a:t>
            </a:r>
            <a:endParaRPr b="1" sz="3200">
              <a:solidFill>
                <a:srgbClr val="FF0000"/>
              </a:solidFill>
              <a:latin typeface="Times New Roman"/>
              <a:ea typeface="Times New Roman"/>
              <a:cs typeface="Times New Roman"/>
              <a:sym typeface="Times New Roman"/>
            </a:endParaRPr>
          </a:p>
        </p:txBody>
      </p:sp>
      <p:sp>
        <p:nvSpPr>
          <p:cNvPr id="233" name="Google Shape;233;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1200"/>
              </a:spcAft>
              <a:buClr>
                <a:schemeClr val="dk1"/>
              </a:buClr>
              <a:buSzPts val="3200"/>
              <a:buNone/>
            </a:pPr>
            <a:r>
              <a:t/>
            </a:r>
            <a:endParaRPr/>
          </a:p>
        </p:txBody>
      </p:sp>
      <p:pic>
        <p:nvPicPr>
          <p:cNvPr id="234" name="Google Shape;234;p30"/>
          <p:cNvPicPr preferRelativeResize="0"/>
          <p:nvPr/>
        </p:nvPicPr>
        <p:blipFill rotWithShape="1">
          <a:blip r:embed="rId3">
            <a:alphaModFix/>
          </a:blip>
          <a:srcRect b="0" l="0" r="0" t="0"/>
          <a:stretch/>
        </p:blipFill>
        <p:spPr>
          <a:xfrm>
            <a:off x="0" y="1562100"/>
            <a:ext cx="8694103" cy="5295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idx="1" type="body"/>
          </p:nvPr>
        </p:nvSpPr>
        <p:spPr>
          <a:xfrm>
            <a:off x="457200" y="228600"/>
            <a:ext cx="8229600" cy="58975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latin typeface="Times New Roman"/>
                <a:ea typeface="Times New Roman"/>
                <a:cs typeface="Times New Roman"/>
                <a:sym typeface="Times New Roman"/>
              </a:rPr>
              <a:t>According to </a:t>
            </a:r>
            <a:r>
              <a:rPr lang="en-US" sz="2800">
                <a:solidFill>
                  <a:srgbClr val="0070C0"/>
                </a:solidFill>
                <a:latin typeface="Times New Roman"/>
                <a:ea typeface="Times New Roman"/>
                <a:cs typeface="Times New Roman"/>
                <a:sym typeface="Times New Roman"/>
              </a:rPr>
              <a:t>law of reflection the angle at which incident ray strikes the interface is exactly equal to the angle the reflected ray</a:t>
            </a:r>
            <a:r>
              <a:rPr lang="en-US" sz="2800">
                <a:latin typeface="Times New Roman"/>
                <a:ea typeface="Times New Roman"/>
                <a:cs typeface="Times New Roman"/>
                <a:sym typeface="Times New Roman"/>
              </a:rPr>
              <a:t> makes with the same interface.</a:t>
            </a:r>
            <a:endParaRPr/>
          </a:p>
          <a:p>
            <a:pPr indent="-342900" lvl="0" marL="342900" rtl="0" algn="just">
              <a:spcBef>
                <a:spcPts val="560"/>
              </a:spcBef>
              <a:spcAft>
                <a:spcPts val="0"/>
              </a:spcAft>
              <a:buClr>
                <a:srgbClr val="0070C0"/>
              </a:buClr>
              <a:buSzPts val="2800"/>
              <a:buChar char="●"/>
            </a:pPr>
            <a:r>
              <a:rPr lang="en-US" sz="2800">
                <a:solidFill>
                  <a:srgbClr val="0070C0"/>
                </a:solidFill>
                <a:latin typeface="Times New Roman"/>
                <a:ea typeface="Times New Roman"/>
                <a:cs typeface="Times New Roman"/>
                <a:sym typeface="Times New Roman"/>
              </a:rPr>
              <a:t>Incident ray, normal to the interface, reflected ray all lie in the same plane, which is perpendicular</a:t>
            </a:r>
            <a:r>
              <a:rPr lang="en-US" sz="2800">
                <a:latin typeface="Times New Roman"/>
                <a:ea typeface="Times New Roman"/>
                <a:cs typeface="Times New Roman"/>
                <a:sym typeface="Times New Roman"/>
              </a:rPr>
              <a:t> to the interface plane between two materials.</a:t>
            </a:r>
            <a:endParaRPr/>
          </a:p>
          <a:p>
            <a:pPr indent="-342900" lvl="0" marL="342900" rtl="0" algn="just">
              <a:spcBef>
                <a:spcPts val="560"/>
              </a:spcBef>
              <a:spcAft>
                <a:spcPts val="0"/>
              </a:spcAft>
              <a:buClr>
                <a:srgbClr val="0070C0"/>
              </a:buClr>
              <a:buSzPts val="2800"/>
              <a:buChar char="●"/>
            </a:pPr>
            <a:r>
              <a:rPr lang="en-US" sz="2800">
                <a:solidFill>
                  <a:srgbClr val="0070C0"/>
                </a:solidFill>
                <a:latin typeface="Times New Roman"/>
                <a:ea typeface="Times New Roman"/>
                <a:cs typeface="Times New Roman"/>
                <a:sym typeface="Times New Roman"/>
              </a:rPr>
              <a:t>When light traveling in certain medium is reflected off an optically denser material (one with high refractive index), its called external reflection.</a:t>
            </a:r>
            <a:endParaRPr/>
          </a:p>
          <a:p>
            <a:pPr indent="-342900" lvl="0" marL="342900" rtl="0" algn="just">
              <a:spcBef>
                <a:spcPts val="560"/>
              </a:spcBef>
              <a:spcAft>
                <a:spcPts val="1200"/>
              </a:spcAft>
              <a:buClr>
                <a:srgbClr val="0070C0"/>
              </a:buClr>
              <a:buSzPts val="2800"/>
              <a:buChar char="●"/>
            </a:pPr>
            <a:r>
              <a:rPr lang="en-US" sz="2800">
                <a:solidFill>
                  <a:srgbClr val="0070C0"/>
                </a:solidFill>
                <a:latin typeface="Times New Roman"/>
                <a:ea typeface="Times New Roman"/>
                <a:cs typeface="Times New Roman"/>
                <a:sym typeface="Times New Roman"/>
              </a:rPr>
              <a:t>Conversely, reflection of light off of less optically dense material (such as light traveling in glass being reflected at a glass-to-air interface) is called internal reflection.</a:t>
            </a:r>
            <a:endParaRPr sz="2800">
              <a:solidFill>
                <a:srgbClr val="0070C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2"/>
          <p:cNvPicPr preferRelativeResize="0"/>
          <p:nvPr>
            <p:ph idx="1" type="body"/>
          </p:nvPr>
        </p:nvPicPr>
        <p:blipFill rotWithShape="1">
          <a:blip r:embed="rId3">
            <a:alphaModFix/>
          </a:blip>
          <a:srcRect b="0" l="0" r="0" t="0"/>
          <a:stretch/>
        </p:blipFill>
        <p:spPr>
          <a:xfrm>
            <a:off x="457200" y="228600"/>
            <a:ext cx="8229600" cy="1929820"/>
          </a:xfrm>
          <a:prstGeom prst="rect">
            <a:avLst/>
          </a:prstGeom>
          <a:noFill/>
          <a:ln>
            <a:noFill/>
          </a:ln>
        </p:spPr>
      </p:pic>
      <p:sp>
        <p:nvSpPr>
          <p:cNvPr id="245" name="Google Shape;245;p32"/>
          <p:cNvSpPr txBox="1"/>
          <p:nvPr/>
        </p:nvSpPr>
        <p:spPr>
          <a:xfrm>
            <a:off x="749710" y="5373469"/>
            <a:ext cx="762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Condition required for total internal reflection can be determined by using snell’s law.</a:t>
            </a:r>
            <a:endParaRPr sz="1800">
              <a:solidFill>
                <a:schemeClr val="dk1"/>
              </a:solidFill>
              <a:latin typeface="Calibri"/>
              <a:ea typeface="Calibri"/>
              <a:cs typeface="Calibri"/>
              <a:sym typeface="Calibri"/>
            </a:endParaRPr>
          </a:p>
        </p:txBody>
      </p:sp>
      <p:pic>
        <p:nvPicPr>
          <p:cNvPr descr="Total Internal Reflection - Definition, Formula, Conditions, Examples" id="246" name="Google Shape;246;p32"/>
          <p:cNvPicPr preferRelativeResize="0"/>
          <p:nvPr/>
        </p:nvPicPr>
        <p:blipFill rotWithShape="1">
          <a:blip r:embed="rId4">
            <a:alphaModFix/>
          </a:blip>
          <a:srcRect b="0" l="0" r="0" t="0"/>
          <a:stretch/>
        </p:blipFill>
        <p:spPr>
          <a:xfrm>
            <a:off x="609600" y="2286000"/>
            <a:ext cx="7543800" cy="27990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Total Internal Reflection: Definition, Condition &amp;amp; Application" id="251" name="Google Shape;251;p33"/>
          <p:cNvPicPr preferRelativeResize="0"/>
          <p:nvPr/>
        </p:nvPicPr>
        <p:blipFill rotWithShape="1">
          <a:blip r:embed="rId3">
            <a:alphaModFix/>
          </a:blip>
          <a:srcRect b="0" l="0" r="0" t="0"/>
          <a:stretch/>
        </p:blipFill>
        <p:spPr>
          <a:xfrm>
            <a:off x="0" y="152400"/>
            <a:ext cx="9144000" cy="662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FORMS OF COMMUNICATION SYSTEM</a:t>
            </a:r>
            <a:endParaRPr b="1" sz="3200">
              <a:solidFill>
                <a:srgbClr val="FF0000"/>
              </a:solidFill>
              <a:latin typeface="Times New Roman"/>
              <a:ea typeface="Times New Roman"/>
              <a:cs typeface="Times New Roman"/>
              <a:sym typeface="Times New Roman"/>
            </a:endParaRPr>
          </a:p>
        </p:txBody>
      </p:sp>
      <p:sp>
        <p:nvSpPr>
          <p:cNvPr id="85" name="Google Shape;85;p7"/>
          <p:cNvSpPr txBox="1"/>
          <p:nvPr>
            <p:ph idx="1" type="body"/>
          </p:nvPr>
        </p:nvSpPr>
        <p:spPr>
          <a:xfrm>
            <a:off x="457200" y="533400"/>
            <a:ext cx="8229600" cy="6096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FF0000"/>
              </a:buClr>
              <a:buSzPts val="2000"/>
              <a:buNone/>
            </a:pPr>
            <a:r>
              <a:rPr lang="en-US" sz="2000">
                <a:solidFill>
                  <a:srgbClr val="FF0000"/>
                </a:solidFill>
                <a:latin typeface="Times New Roman"/>
                <a:ea typeface="Times New Roman"/>
                <a:cs typeface="Times New Roman"/>
                <a:sym typeface="Times New Roman"/>
              </a:rPr>
              <a:t>Motive:</a:t>
            </a:r>
            <a:r>
              <a:rPr lang="en-US" sz="2000">
                <a:latin typeface="Times New Roman"/>
                <a:ea typeface="Times New Roman"/>
                <a:cs typeface="Times New Roman"/>
                <a:sym typeface="Times New Roman"/>
              </a:rPr>
              <a:t> </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to improve fidelity,</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increase data rate so more information could be send</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Increase transmission distance between relay stations.</a:t>
            </a:r>
            <a:endParaRPr/>
          </a:p>
          <a:p>
            <a:pPr indent="0" lvl="0" marL="0" rtl="0" algn="just">
              <a:spcBef>
                <a:spcPts val="360"/>
              </a:spcBef>
              <a:spcAft>
                <a:spcPts val="0"/>
              </a:spcAft>
              <a:buClr>
                <a:srgbClr val="FF0000"/>
              </a:buClr>
              <a:buSzPts val="1800"/>
              <a:buNone/>
            </a:pPr>
            <a:r>
              <a:rPr lang="en-US" sz="1800">
                <a:solidFill>
                  <a:srgbClr val="FF0000"/>
                </a:solidFill>
                <a:latin typeface="Times New Roman"/>
                <a:ea typeface="Times New Roman"/>
                <a:cs typeface="Times New Roman"/>
                <a:sym typeface="Times New Roman"/>
              </a:rPr>
              <a:t>Evolution:</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Before 19</a:t>
            </a:r>
            <a:r>
              <a:rPr baseline="30000" lang="en-US" sz="1800">
                <a:latin typeface="Times New Roman"/>
                <a:ea typeface="Times New Roman"/>
                <a:cs typeface="Times New Roman"/>
                <a:sym typeface="Times New Roman"/>
              </a:rPr>
              <a:t>th</a:t>
            </a:r>
            <a:r>
              <a:rPr lang="en-US" sz="1800">
                <a:latin typeface="Times New Roman"/>
                <a:ea typeface="Times New Roman"/>
                <a:cs typeface="Times New Roman"/>
                <a:sym typeface="Times New Roman"/>
              </a:rPr>
              <a:t> century-use of fire signal by greeks in 8</a:t>
            </a:r>
            <a:r>
              <a:rPr baseline="30000" lang="en-US" sz="1800">
                <a:latin typeface="Times New Roman"/>
                <a:ea typeface="Times New Roman"/>
                <a:cs typeface="Times New Roman"/>
                <a:sym typeface="Times New Roman"/>
              </a:rPr>
              <a:t>th</a:t>
            </a:r>
            <a:r>
              <a:rPr lang="en-US" sz="1800">
                <a:latin typeface="Times New Roman"/>
                <a:ea typeface="Times New Roman"/>
                <a:cs typeface="Times New Roman"/>
                <a:sym typeface="Times New Roman"/>
              </a:rPr>
              <a:t> century B.C for sending alarms,calls for help or announcements of certains events.</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150B.c.-optical signals were  encoded  relation to alphabet,so any message could be sent</a:t>
            </a:r>
            <a:endParaRPr/>
          </a:p>
          <a:p>
            <a:pPr indent="0" lvl="0" marL="0" rtl="0" algn="just">
              <a:spcBef>
                <a:spcPts val="360"/>
              </a:spcBef>
              <a:spcAft>
                <a:spcPts val="0"/>
              </a:spcAft>
              <a:buClr>
                <a:srgbClr val="FF0000"/>
              </a:buClr>
              <a:buSzPts val="1800"/>
              <a:buNone/>
            </a:pPr>
            <a:r>
              <a:rPr lang="en-US" sz="1800">
                <a:solidFill>
                  <a:srgbClr val="FF0000"/>
                </a:solidFill>
                <a:latin typeface="Times New Roman"/>
                <a:ea typeface="Times New Roman"/>
                <a:cs typeface="Times New Roman"/>
                <a:sym typeface="Times New Roman"/>
              </a:rPr>
              <a:t>Limitations:</a:t>
            </a:r>
            <a:r>
              <a:rPr lang="en-US" sz="1800">
                <a:latin typeface="Times New Roman"/>
                <a:ea typeface="Times New Roman"/>
                <a:cs typeface="Times New Roman"/>
                <a:sym typeface="Times New Roman"/>
              </a:rPr>
              <a:t> eye used as receiver,LOS transmission paths required.</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Telegraph _Samuel.F.B.Morse in 1838 (1844-commercial telegraph implemented)</a:t>
            </a:r>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Used wire cables for information transmission-High frequency carriers used –bandwidth increased so as information capacity.</a:t>
            </a:r>
            <a:endParaRPr/>
          </a:p>
          <a:p>
            <a:pPr indent="0" lvl="0" marL="0" rtl="0" algn="just">
              <a:spcBef>
                <a:spcPts val="360"/>
              </a:spcBef>
              <a:spcAft>
                <a:spcPts val="0"/>
              </a:spcAft>
              <a:buClr>
                <a:srgbClr val="FF0000"/>
              </a:buClr>
              <a:buSzPts val="1800"/>
              <a:buNone/>
            </a:pPr>
            <a:r>
              <a:rPr lang="en-US" sz="1800">
                <a:solidFill>
                  <a:srgbClr val="FF0000"/>
                </a:solidFill>
                <a:latin typeface="Times New Roman"/>
                <a:ea typeface="Times New Roman"/>
                <a:cs typeface="Times New Roman"/>
                <a:sym typeface="Times New Roman"/>
              </a:rPr>
              <a:t>Applications:</a:t>
            </a:r>
            <a:r>
              <a:rPr lang="en-US" sz="1800">
                <a:latin typeface="Times New Roman"/>
                <a:ea typeface="Times New Roman"/>
                <a:cs typeface="Times New Roman"/>
                <a:sym typeface="Times New Roman"/>
              </a:rPr>
              <a:t>Televeision,Radar,Microwavelink</a:t>
            </a:r>
            <a:endParaRPr sz="1800">
              <a:latin typeface="Times New Roman"/>
              <a:ea typeface="Times New Roman"/>
              <a:cs typeface="Times New Roman"/>
              <a:sym typeface="Times New Roman"/>
            </a:endParaRPr>
          </a:p>
          <a:p>
            <a:pPr indent="-342900" lvl="0" marL="342900" rtl="0" algn="just">
              <a:spcBef>
                <a:spcPts val="360"/>
              </a:spcBef>
              <a:spcAft>
                <a:spcPts val="0"/>
              </a:spcAft>
              <a:buClr>
                <a:schemeClr val="dk1"/>
              </a:buClr>
              <a:buSzPts val="1800"/>
              <a:buChar char="●"/>
            </a:pPr>
            <a:r>
              <a:rPr lang="en-US" sz="1800">
                <a:latin typeface="Times New Roman"/>
                <a:ea typeface="Times New Roman"/>
                <a:cs typeface="Times New Roman"/>
                <a:sym typeface="Times New Roman"/>
              </a:rPr>
              <a:t>Transmission media used :millimeter and microwave waveguide,metallic wires </a:t>
            </a:r>
            <a:endParaRPr/>
          </a:p>
          <a:p>
            <a:pPr indent="-342900" lvl="0" marL="342900" rtl="0" algn="just">
              <a:spcBef>
                <a:spcPts val="360"/>
              </a:spcBef>
              <a:spcAft>
                <a:spcPts val="1200"/>
              </a:spcAft>
              <a:buClr>
                <a:schemeClr val="dk1"/>
              </a:buClr>
              <a:buSzPts val="1800"/>
              <a:buChar char="●"/>
            </a:pPr>
            <a:r>
              <a:rPr lang="en-US" sz="1800">
                <a:latin typeface="Times New Roman"/>
                <a:ea typeface="Times New Roman"/>
                <a:cs typeface="Times New Roman"/>
                <a:sym typeface="Times New Roman"/>
              </a:rPr>
              <a:t>Another part of EM spectrum is optical range 50nm(ultraviolet)to about 100Micrometer(far infrared),visible spectrum (400nm to 700nm)band.</a:t>
            </a:r>
            <a:endParaRPr sz="18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4"/>
          <p:cNvPicPr preferRelativeResize="0"/>
          <p:nvPr/>
        </p:nvPicPr>
        <p:blipFill rotWithShape="1">
          <a:blip r:embed="rId3">
            <a:alphaModFix/>
          </a:blip>
          <a:srcRect b="0" l="0" r="0" t="0"/>
          <a:stretch/>
        </p:blipFill>
        <p:spPr>
          <a:xfrm>
            <a:off x="0" y="0"/>
            <a:ext cx="9144000" cy="968276"/>
          </a:xfrm>
          <a:prstGeom prst="rect">
            <a:avLst/>
          </a:prstGeom>
          <a:noFill/>
          <a:ln>
            <a:noFill/>
          </a:ln>
        </p:spPr>
      </p:pic>
      <p:pic>
        <p:nvPicPr>
          <p:cNvPr id="257" name="Google Shape;257;p34"/>
          <p:cNvPicPr preferRelativeResize="0"/>
          <p:nvPr/>
        </p:nvPicPr>
        <p:blipFill rotWithShape="1">
          <a:blip r:embed="rId4">
            <a:alphaModFix/>
          </a:blip>
          <a:srcRect b="0" l="0" r="0" t="0"/>
          <a:stretch/>
        </p:blipFill>
        <p:spPr>
          <a:xfrm>
            <a:off x="-27039" y="1219200"/>
            <a:ext cx="9171039" cy="1766908"/>
          </a:xfrm>
          <a:prstGeom prst="rect">
            <a:avLst/>
          </a:prstGeom>
          <a:noFill/>
          <a:ln>
            <a:noFill/>
          </a:ln>
        </p:spPr>
      </p:pic>
      <p:pic>
        <p:nvPicPr>
          <p:cNvPr id="258" name="Google Shape;258;p34"/>
          <p:cNvPicPr preferRelativeResize="0"/>
          <p:nvPr/>
        </p:nvPicPr>
        <p:blipFill rotWithShape="1">
          <a:blip r:embed="rId5">
            <a:alphaModFix/>
          </a:blip>
          <a:srcRect b="0" l="0" r="0" t="0"/>
          <a:stretch/>
        </p:blipFill>
        <p:spPr>
          <a:xfrm>
            <a:off x="0" y="3124200"/>
            <a:ext cx="9144000" cy="22495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Total internal reflection examples</a:t>
            </a:r>
            <a:endParaRPr/>
          </a:p>
        </p:txBody>
      </p:sp>
      <p:pic>
        <p:nvPicPr>
          <p:cNvPr id="264" name="Google Shape;264;p35"/>
          <p:cNvPicPr preferRelativeResize="0"/>
          <p:nvPr>
            <p:ph idx="1" type="body"/>
          </p:nvPr>
        </p:nvPicPr>
        <p:blipFill rotWithShape="1">
          <a:blip r:embed="rId3">
            <a:alphaModFix/>
          </a:blip>
          <a:srcRect b="0" l="0" r="0" t="0"/>
          <a:stretch/>
        </p:blipFill>
        <p:spPr>
          <a:xfrm>
            <a:off x="457201" y="1295401"/>
            <a:ext cx="2819399" cy="2363320"/>
          </a:xfrm>
          <a:prstGeom prst="rect">
            <a:avLst/>
          </a:prstGeom>
          <a:noFill/>
          <a:ln>
            <a:noFill/>
          </a:ln>
        </p:spPr>
      </p:pic>
      <p:pic>
        <p:nvPicPr>
          <p:cNvPr id="265" name="Google Shape;265;p35"/>
          <p:cNvPicPr preferRelativeResize="0"/>
          <p:nvPr/>
        </p:nvPicPr>
        <p:blipFill rotWithShape="1">
          <a:blip r:embed="rId4">
            <a:alphaModFix/>
          </a:blip>
          <a:srcRect b="0" l="0" r="0" t="0"/>
          <a:stretch/>
        </p:blipFill>
        <p:spPr>
          <a:xfrm>
            <a:off x="4421504" y="1219200"/>
            <a:ext cx="4189095" cy="3124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457200" y="274638"/>
            <a:ext cx="8229600" cy="7159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Times New Roman"/>
              <a:buNone/>
            </a:pP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Total Internal Reflection Problems</a:t>
            </a:r>
            <a:br>
              <a:rPr b="1" lang="en-US" sz="3200">
                <a:solidFill>
                  <a:srgbClr val="FF0000"/>
                </a:solidFill>
                <a:latin typeface="Times New Roman"/>
                <a:ea typeface="Times New Roman"/>
                <a:cs typeface="Times New Roman"/>
                <a:sym typeface="Times New Roman"/>
              </a:rPr>
            </a:br>
            <a:endParaRPr sz="3200">
              <a:solidFill>
                <a:srgbClr val="FF0000"/>
              </a:solidFill>
              <a:latin typeface="Times New Roman"/>
              <a:ea typeface="Times New Roman"/>
              <a:cs typeface="Times New Roman"/>
              <a:sym typeface="Times New Roman"/>
            </a:endParaRPr>
          </a:p>
        </p:txBody>
      </p:sp>
      <p:sp>
        <p:nvSpPr>
          <p:cNvPr id="271" name="Google Shape;271;p36"/>
          <p:cNvSpPr txBox="1"/>
          <p:nvPr>
            <p:ph idx="1" type="body"/>
          </p:nvPr>
        </p:nvSpPr>
        <p:spPr>
          <a:xfrm>
            <a:off x="457200" y="838200"/>
            <a:ext cx="8229600" cy="52879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1200"/>
              </a:spcAft>
              <a:buClr>
                <a:srgbClr val="FF0000"/>
              </a:buClr>
              <a:buSzPts val="2000"/>
              <a:buChar char="●"/>
            </a:pPr>
            <a:r>
              <a:rPr b="1" lang="en-US" sz="2000">
                <a:solidFill>
                  <a:srgbClr val="FF0000"/>
                </a:solidFill>
                <a:latin typeface="Times New Roman"/>
                <a:ea typeface="Times New Roman"/>
                <a:cs typeface="Times New Roman"/>
                <a:sym typeface="Times New Roman"/>
              </a:rPr>
              <a:t>Problem (1): </a:t>
            </a:r>
            <a:r>
              <a:rPr lang="en-US" sz="2000">
                <a:latin typeface="Times New Roman"/>
                <a:ea typeface="Times New Roman"/>
                <a:cs typeface="Times New Roman"/>
                <a:sym typeface="Times New Roman"/>
              </a:rPr>
              <a:t>An unknown glass has an index of refraction of n=1.5 . For a beam of light originated in the glass, at what angles the light 100% reflected back into the glass. (The index of refraction of air is nair=1.00).</a:t>
            </a:r>
            <a:r>
              <a:rPr lang="en-US" sz="2400">
                <a:latin typeface="Times New Roman"/>
                <a:ea typeface="Times New Roman"/>
                <a:cs typeface="Times New Roman"/>
                <a:sym typeface="Times New Roman"/>
              </a:rPr>
              <a:t> </a:t>
            </a:r>
            <a:endParaRPr/>
          </a:p>
        </p:txBody>
      </p:sp>
      <p:pic>
        <p:nvPicPr>
          <p:cNvPr id="272" name="Google Shape;272;p36"/>
          <p:cNvPicPr preferRelativeResize="0"/>
          <p:nvPr/>
        </p:nvPicPr>
        <p:blipFill rotWithShape="1">
          <a:blip r:embed="rId3">
            <a:alphaModFix/>
          </a:blip>
          <a:srcRect b="0" l="0" r="0" t="0"/>
          <a:stretch/>
        </p:blipFill>
        <p:spPr>
          <a:xfrm>
            <a:off x="679347" y="2209800"/>
            <a:ext cx="7891463" cy="2216652"/>
          </a:xfrm>
          <a:prstGeom prst="rect">
            <a:avLst/>
          </a:prstGeom>
          <a:noFill/>
          <a:ln>
            <a:noFill/>
          </a:ln>
        </p:spPr>
      </p:pic>
      <p:pic>
        <p:nvPicPr>
          <p:cNvPr id="273" name="Google Shape;273;p36"/>
          <p:cNvPicPr preferRelativeResize="0"/>
          <p:nvPr/>
        </p:nvPicPr>
        <p:blipFill rotWithShape="1">
          <a:blip r:embed="rId4">
            <a:alphaModFix/>
          </a:blip>
          <a:srcRect b="0" l="0" r="0" t="0"/>
          <a:stretch/>
        </p:blipFill>
        <p:spPr>
          <a:xfrm>
            <a:off x="838200" y="4426452"/>
            <a:ext cx="8077200" cy="24596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457200" y="274638"/>
            <a:ext cx="8229600" cy="7159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57142"/>
              <a:buFont typeface="Times New Roman"/>
              <a:buNone/>
            </a:pPr>
            <a:br>
              <a:rPr b="1" lang="en-US">
                <a:solidFill>
                  <a:srgbClr val="FF0000"/>
                </a:solidFill>
                <a:latin typeface="Times New Roman"/>
                <a:ea typeface="Times New Roman"/>
                <a:cs typeface="Times New Roman"/>
                <a:sym typeface="Times New Roman"/>
              </a:rPr>
            </a:br>
            <a:r>
              <a:rPr b="1" lang="en-US" sz="3600">
                <a:solidFill>
                  <a:srgbClr val="FF0000"/>
                </a:solidFill>
                <a:latin typeface="Times New Roman"/>
                <a:ea typeface="Times New Roman"/>
                <a:cs typeface="Times New Roman"/>
                <a:sym typeface="Times New Roman"/>
              </a:rPr>
              <a:t>Total Internal Reflection Problems</a:t>
            </a:r>
            <a:br>
              <a:rPr b="1" lang="en-US">
                <a:solidFill>
                  <a:srgbClr val="FF0000"/>
                </a:solidFill>
                <a:latin typeface="Times New Roman"/>
                <a:ea typeface="Times New Roman"/>
                <a:cs typeface="Times New Roman"/>
                <a:sym typeface="Times New Roman"/>
              </a:rPr>
            </a:br>
            <a:endParaRPr/>
          </a:p>
        </p:txBody>
      </p:sp>
      <p:sp>
        <p:nvSpPr>
          <p:cNvPr id="279" name="Google Shape;279;p37"/>
          <p:cNvSpPr txBox="1"/>
          <p:nvPr>
            <p:ph idx="1" type="body"/>
          </p:nvPr>
        </p:nvSpPr>
        <p:spPr>
          <a:xfrm>
            <a:off x="457200" y="990600"/>
            <a:ext cx="8229600" cy="5135563"/>
          </a:xfrm>
          <a:prstGeom prst="rect">
            <a:avLst/>
          </a:prstGeom>
          <a:noFill/>
          <a:ln>
            <a:noFill/>
          </a:ln>
        </p:spPr>
        <p:txBody>
          <a:bodyPr anchorCtr="0" anchor="t" bIns="45700" lIns="91425" spcFirstLastPara="1" rIns="91425" wrap="square" tIns="45700">
            <a:normAutofit/>
          </a:bodyPr>
          <a:lstStyle/>
          <a:p>
            <a:pPr indent="-215900" lvl="0" marL="342900" rtl="0" algn="l">
              <a:spcBef>
                <a:spcPts val="0"/>
              </a:spcBef>
              <a:spcAft>
                <a:spcPts val="1200"/>
              </a:spcAft>
              <a:buClr>
                <a:schemeClr val="dk1"/>
              </a:buClr>
              <a:buSzPts val="2000"/>
              <a:buNone/>
            </a:pPr>
            <a:r>
              <a:t/>
            </a:r>
            <a:endParaRPr sz="2000">
              <a:latin typeface="Times New Roman"/>
              <a:ea typeface="Times New Roman"/>
              <a:cs typeface="Times New Roman"/>
              <a:sym typeface="Times New Roman"/>
            </a:endParaRPr>
          </a:p>
        </p:txBody>
      </p:sp>
      <p:pic>
        <p:nvPicPr>
          <p:cNvPr id="280" name="Google Shape;280;p37"/>
          <p:cNvPicPr preferRelativeResize="0"/>
          <p:nvPr/>
        </p:nvPicPr>
        <p:blipFill rotWithShape="1">
          <a:blip r:embed="rId3">
            <a:alphaModFix/>
          </a:blip>
          <a:srcRect b="0" l="0" r="0" t="0"/>
          <a:stretch/>
        </p:blipFill>
        <p:spPr>
          <a:xfrm>
            <a:off x="457200" y="838200"/>
            <a:ext cx="7848600" cy="3733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457200" y="274638"/>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Total Internal Reflection Problems</a:t>
            </a:r>
            <a:endParaRPr sz="3200"/>
          </a:p>
        </p:txBody>
      </p:sp>
      <p:sp>
        <p:nvSpPr>
          <p:cNvPr id="286" name="Google Shape;286;p38"/>
          <p:cNvSpPr txBox="1"/>
          <p:nvPr>
            <p:ph idx="1" type="body"/>
          </p:nvPr>
        </p:nvSpPr>
        <p:spPr>
          <a:xfrm>
            <a:off x="457200" y="914400"/>
            <a:ext cx="8229600" cy="52117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000"/>
              <a:buNone/>
            </a:pPr>
            <a:r>
              <a:rPr b="1" lang="en-US" sz="2000">
                <a:solidFill>
                  <a:srgbClr val="FF0000"/>
                </a:solidFill>
                <a:latin typeface="Times New Roman"/>
                <a:ea typeface="Times New Roman"/>
                <a:cs typeface="Times New Roman"/>
                <a:sym typeface="Times New Roman"/>
              </a:rPr>
              <a:t>Consider the optical fiber from Fig . The index of refraction of the inner core is 1.480 , and the index of refraction of the outer cladding is 1.44.</a:t>
            </a:r>
            <a:endParaRPr/>
          </a:p>
          <a:p>
            <a:pPr indent="0" lvl="0" marL="0" rtl="0" algn="l">
              <a:spcBef>
                <a:spcPts val="400"/>
              </a:spcBef>
              <a:spcAft>
                <a:spcPts val="0"/>
              </a:spcAft>
              <a:buClr>
                <a:srgbClr val="0070C0"/>
              </a:buClr>
              <a:buSzPts val="2000"/>
              <a:buNone/>
            </a:pPr>
            <a:r>
              <a:rPr i="1" lang="en-US" sz="2000">
                <a:solidFill>
                  <a:srgbClr val="0070C0"/>
                </a:solidFill>
                <a:latin typeface="Times New Roman"/>
                <a:ea typeface="Times New Roman"/>
                <a:cs typeface="Times New Roman"/>
                <a:sym typeface="Times New Roman"/>
              </a:rPr>
              <a:t>A.What is the critical angle for the core-cladding interface?</a:t>
            </a:r>
            <a:endParaRPr/>
          </a:p>
          <a:p>
            <a:pPr indent="0" lvl="0" marL="0" rtl="0" algn="l">
              <a:spcBef>
                <a:spcPts val="400"/>
              </a:spcBef>
              <a:spcAft>
                <a:spcPts val="0"/>
              </a:spcAft>
              <a:buClr>
                <a:srgbClr val="0070C0"/>
              </a:buClr>
              <a:buSzPts val="2000"/>
              <a:buNone/>
            </a:pPr>
            <a:r>
              <a:rPr i="1" lang="en-US" sz="2000">
                <a:solidFill>
                  <a:srgbClr val="0070C0"/>
                </a:solidFill>
                <a:latin typeface="Times New Roman"/>
                <a:ea typeface="Times New Roman"/>
                <a:cs typeface="Times New Roman"/>
                <a:sym typeface="Times New Roman"/>
              </a:rPr>
              <a:t>B.For what range of angles in the core at the entrance of the fiber (q</a:t>
            </a:r>
            <a:r>
              <a:rPr baseline="-25000" i="1" lang="en-US" sz="2000">
                <a:solidFill>
                  <a:srgbClr val="0070C0"/>
                </a:solidFill>
                <a:latin typeface="Times New Roman"/>
                <a:ea typeface="Times New Roman"/>
                <a:cs typeface="Times New Roman"/>
                <a:sym typeface="Times New Roman"/>
              </a:rPr>
              <a:t>2</a:t>
            </a:r>
            <a:r>
              <a:rPr i="1" lang="en-US" sz="2000">
                <a:solidFill>
                  <a:srgbClr val="0070C0"/>
                </a:solidFill>
                <a:latin typeface="Times New Roman"/>
                <a:ea typeface="Times New Roman"/>
                <a:cs typeface="Times New Roman"/>
                <a:sym typeface="Times New Roman"/>
              </a:rPr>
              <a:t>) will the light be completely internally reflected at the core-cladding interface?</a:t>
            </a:r>
            <a:endParaRPr/>
          </a:p>
          <a:p>
            <a:pPr indent="0" lvl="0" marL="0" rtl="0" algn="l">
              <a:spcBef>
                <a:spcPts val="400"/>
              </a:spcBef>
              <a:spcAft>
                <a:spcPts val="0"/>
              </a:spcAft>
              <a:buClr>
                <a:srgbClr val="0070C0"/>
              </a:buClr>
              <a:buSzPts val="2000"/>
              <a:buNone/>
            </a:pPr>
            <a:r>
              <a:rPr i="1" lang="en-US" sz="2000">
                <a:solidFill>
                  <a:srgbClr val="0070C0"/>
                </a:solidFill>
                <a:latin typeface="Times New Roman"/>
                <a:ea typeface="Times New Roman"/>
                <a:cs typeface="Times New Roman"/>
                <a:sym typeface="Times New Roman"/>
              </a:rPr>
              <a:t>C.What range of incidence angles in air does this correspond to?</a:t>
            </a:r>
            <a:endParaRPr/>
          </a:p>
          <a:p>
            <a:pPr indent="0" lvl="0" marL="0" rtl="0" algn="l">
              <a:spcBef>
                <a:spcPts val="400"/>
              </a:spcBef>
              <a:spcAft>
                <a:spcPts val="0"/>
              </a:spcAft>
              <a:buClr>
                <a:srgbClr val="0070C0"/>
              </a:buClr>
              <a:buSzPts val="2000"/>
              <a:buNone/>
            </a:pPr>
            <a:r>
              <a:rPr i="1" lang="en-US" sz="2000">
                <a:solidFill>
                  <a:srgbClr val="0070C0"/>
                </a:solidFill>
                <a:latin typeface="Times New Roman"/>
                <a:ea typeface="Times New Roman"/>
                <a:cs typeface="Times New Roman"/>
                <a:sym typeface="Times New Roman"/>
              </a:rPr>
              <a:t>D.If light is totally internally reflected at the upper edge of the fiber, will it necessarily be totally internally reflected at the lower edge of the fiber (assuming edges are parallel)?</a:t>
            </a:r>
            <a:endParaRPr/>
          </a:p>
          <a:p>
            <a:pPr indent="0" lvl="0" marL="0" rtl="0" algn="l">
              <a:spcBef>
                <a:spcPts val="400"/>
              </a:spcBef>
              <a:spcAft>
                <a:spcPts val="1200"/>
              </a:spcAft>
              <a:buClr>
                <a:schemeClr val="dk1"/>
              </a:buClr>
              <a:buSzPts val="2000"/>
              <a:buNone/>
            </a:pPr>
            <a:r>
              <a:t/>
            </a:r>
            <a:endParaRPr sz="2000"/>
          </a:p>
        </p:txBody>
      </p:sp>
      <p:pic>
        <p:nvPicPr>
          <p:cNvPr id="287" name="Google Shape;287;p38"/>
          <p:cNvPicPr preferRelativeResize="0"/>
          <p:nvPr/>
        </p:nvPicPr>
        <p:blipFill rotWithShape="1">
          <a:blip r:embed="rId3">
            <a:alphaModFix/>
          </a:blip>
          <a:srcRect b="0" l="0" r="0" t="0"/>
          <a:stretch/>
        </p:blipFill>
        <p:spPr>
          <a:xfrm>
            <a:off x="990600" y="4114800"/>
            <a:ext cx="6781800" cy="2133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9"/>
          <p:cNvPicPr preferRelativeResize="0"/>
          <p:nvPr/>
        </p:nvPicPr>
        <p:blipFill rotWithShape="1">
          <a:blip r:embed="rId3">
            <a:alphaModFix/>
          </a:blip>
          <a:srcRect b="0" l="0" r="0" t="0"/>
          <a:stretch/>
        </p:blipFill>
        <p:spPr>
          <a:xfrm>
            <a:off x="266700" y="1452675"/>
            <a:ext cx="8610600" cy="5046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0"/>
          <p:cNvPicPr preferRelativeResize="0"/>
          <p:nvPr/>
        </p:nvPicPr>
        <p:blipFill rotWithShape="1">
          <a:blip r:embed="rId3">
            <a:alphaModFix/>
          </a:blip>
          <a:srcRect b="0" l="0" r="0" t="0"/>
          <a:stretch/>
        </p:blipFill>
        <p:spPr>
          <a:xfrm>
            <a:off x="134800" y="349825"/>
            <a:ext cx="9144000" cy="6158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1"/>
          <p:cNvPicPr preferRelativeResize="0"/>
          <p:nvPr/>
        </p:nvPicPr>
        <p:blipFill rotWithShape="1">
          <a:blip r:embed="rId3">
            <a:alphaModFix/>
          </a:blip>
          <a:srcRect b="0" l="0" r="0" t="0"/>
          <a:stretch/>
        </p:blipFill>
        <p:spPr>
          <a:xfrm>
            <a:off x="0" y="286450"/>
            <a:ext cx="9144000" cy="6285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rgbClr val="FF0000"/>
              </a:buClr>
              <a:buSzPts val="4000"/>
              <a:buFont typeface="Times New Roman"/>
              <a:buNone/>
            </a:pPr>
            <a:r>
              <a:rPr lang="en-US" sz="4000">
                <a:solidFill>
                  <a:srgbClr val="FF0000"/>
                </a:solidFill>
                <a:latin typeface="Times New Roman"/>
                <a:ea typeface="Times New Roman"/>
                <a:cs typeface="Times New Roman"/>
                <a:sym typeface="Times New Roman"/>
              </a:rPr>
              <a:t>18ECO107T-Fiber Optics and Optoelectronics</a:t>
            </a:r>
            <a:endParaRPr sz="4000">
              <a:solidFill>
                <a:srgbClr val="FF0000"/>
              </a:solidFill>
              <a:latin typeface="Times New Roman"/>
              <a:ea typeface="Times New Roman"/>
              <a:cs typeface="Times New Roman"/>
              <a:sym typeface="Times New Roman"/>
            </a:endParaRPr>
          </a:p>
          <a:p>
            <a:pPr indent="0" lvl="0" marL="0" rtl="0" algn="ctr">
              <a:spcBef>
                <a:spcPts val="0"/>
              </a:spcBef>
              <a:spcAft>
                <a:spcPts val="0"/>
              </a:spcAft>
              <a:buClr>
                <a:srgbClr val="FF0000"/>
              </a:buClr>
              <a:buSzPts val="4000"/>
              <a:buFont typeface="Times New Roman"/>
              <a:buNone/>
            </a:pPr>
            <a:r>
              <a:rPr lang="en-US" sz="4000">
                <a:solidFill>
                  <a:srgbClr val="FF0000"/>
                </a:solidFill>
                <a:latin typeface="Times New Roman"/>
                <a:ea typeface="Times New Roman"/>
                <a:cs typeface="Times New Roman"/>
                <a:sym typeface="Times New Roman"/>
              </a:rPr>
              <a:t>(Session 4-6)</a:t>
            </a:r>
            <a:endParaRPr sz="4000">
              <a:solidFill>
                <a:srgbClr val="FF0000"/>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3111"/>
              <a:buFont typeface="Calibri"/>
              <a:buNone/>
            </a:pPr>
            <a:r>
              <a:rPr lang="en-US"/>
              <a:t>Acceptance Angle</a:t>
            </a:r>
            <a:endParaRPr/>
          </a:p>
        </p:txBody>
      </p:sp>
      <p:sp>
        <p:nvSpPr>
          <p:cNvPr id="313" name="Google Shape;313;p4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US"/>
              <a:t>Acceptance angle is the maximum angle with the axis of the Optical Fiber at which the light can enter into the optical fiber in order to be propagated through it</a:t>
            </a:r>
            <a:endParaRPr/>
          </a:p>
          <a:p>
            <a:pPr indent="0" lvl="0" marL="457200" rtl="0" algn="l">
              <a:spcBef>
                <a:spcPts val="1200"/>
              </a:spcBef>
              <a:spcAft>
                <a:spcPts val="1200"/>
              </a:spcAft>
              <a:buClr>
                <a:schemeClr val="dk1"/>
              </a:buClr>
              <a:buSzPts val="1800"/>
              <a:buNone/>
            </a:pPr>
            <a:r>
              <a:t/>
            </a:r>
            <a:endParaRPr/>
          </a:p>
        </p:txBody>
      </p:sp>
      <p:pic>
        <p:nvPicPr>
          <p:cNvPr id="314" name="Google Shape;314;p43"/>
          <p:cNvPicPr preferRelativeResize="0"/>
          <p:nvPr/>
        </p:nvPicPr>
        <p:blipFill rotWithShape="1">
          <a:blip r:embed="rId3">
            <a:alphaModFix/>
          </a:blip>
          <a:srcRect b="0" l="0" r="0" t="0"/>
          <a:stretch/>
        </p:blipFill>
        <p:spPr>
          <a:xfrm>
            <a:off x="2133599" y="4038599"/>
            <a:ext cx="5294125" cy="20532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Evolution of Fiber optic system</a:t>
            </a:r>
            <a:endParaRPr/>
          </a:p>
        </p:txBody>
      </p:sp>
      <p:sp>
        <p:nvSpPr>
          <p:cNvPr id="91" name="Google Shape;91;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88620" lvl="0" marL="342900" rtl="0" algn="l">
              <a:spcBef>
                <a:spcPts val="0"/>
              </a:spcBef>
              <a:spcAft>
                <a:spcPts val="0"/>
              </a:spcAft>
              <a:buClr>
                <a:schemeClr val="dk1"/>
              </a:buClr>
              <a:buSzPct val="177777"/>
              <a:buChar char="●"/>
            </a:pPr>
            <a:r>
              <a:rPr lang="en-US"/>
              <a:t>Advent of laser (coherent source)in 1960 paved way for this system.</a:t>
            </a:r>
            <a:endParaRPr/>
          </a:p>
          <a:p>
            <a:pPr indent="-388620" lvl="0" marL="342900" rtl="0" algn="l">
              <a:spcBef>
                <a:spcPts val="400"/>
              </a:spcBef>
              <a:spcAft>
                <a:spcPts val="0"/>
              </a:spcAft>
              <a:buClr>
                <a:schemeClr val="dk1"/>
              </a:buClr>
              <a:buSzPct val="177777"/>
              <a:buChar char="●"/>
            </a:pPr>
            <a:r>
              <a:rPr lang="en-US"/>
              <a:t>Optical frequency is 5x10^14Hz, information capacity is 10^5 times greater than microwave system(~10 million TV channels)</a:t>
            </a:r>
            <a:endParaRPr/>
          </a:p>
          <a:p>
            <a:pPr indent="-388620" lvl="0" marL="342900" rtl="0" algn="l">
              <a:spcBef>
                <a:spcPts val="400"/>
              </a:spcBef>
              <a:spcAft>
                <a:spcPts val="0"/>
              </a:spcAft>
              <a:buClr>
                <a:schemeClr val="dk1"/>
              </a:buClr>
              <a:buSzPct val="177777"/>
              <a:buChar char="●"/>
            </a:pPr>
            <a:r>
              <a:rPr lang="en-US"/>
              <a:t>Unguided limitations: atmospheric channel by rain,fog,snow and dust make high-speed carrier system economically unattractive in view of present demand of channel capaciy.</a:t>
            </a:r>
            <a:endParaRPr/>
          </a:p>
          <a:p>
            <a:pPr indent="-388620" lvl="0" marL="342900" rtl="0" algn="l">
              <a:spcBef>
                <a:spcPts val="400"/>
              </a:spcBef>
              <a:spcAft>
                <a:spcPts val="0"/>
              </a:spcAft>
              <a:buClr>
                <a:schemeClr val="dk1"/>
              </a:buClr>
              <a:buSzPct val="177777"/>
              <a:buChar char="●"/>
            </a:pPr>
            <a:r>
              <a:rPr lang="en-US"/>
              <a:t>It covers only short-distance(up to 1 km)</a:t>
            </a:r>
            <a:endParaRPr/>
          </a:p>
          <a:p>
            <a:pPr indent="-388620" lvl="0" marL="342900" rtl="0" algn="l">
              <a:spcBef>
                <a:spcPts val="400"/>
              </a:spcBef>
              <a:spcAft>
                <a:spcPts val="0"/>
              </a:spcAft>
              <a:buClr>
                <a:schemeClr val="dk1"/>
              </a:buClr>
              <a:buSzPct val="177777"/>
              <a:buChar char="●"/>
            </a:pPr>
            <a:r>
              <a:rPr lang="en-US"/>
              <a:t>Optical fiber-more reliable and versatile optical channel  than atmosphere,but extremely large loss(morethan 1000dB/km) made them impractical</a:t>
            </a:r>
            <a:endParaRPr/>
          </a:p>
          <a:p>
            <a:pPr indent="-388620" lvl="0" marL="342900" rtl="0" algn="l">
              <a:spcBef>
                <a:spcPts val="400"/>
              </a:spcBef>
              <a:spcAft>
                <a:spcPts val="0"/>
              </a:spcAft>
              <a:buClr>
                <a:schemeClr val="dk1"/>
              </a:buClr>
              <a:buSzPct val="177777"/>
              <a:buChar char="●"/>
            </a:pPr>
            <a:r>
              <a:rPr lang="en-US"/>
              <a:t>Lossses due to impurities in fiber material.In 1970, silica fiber having 20dB/km attenuation was fabricated.Later attenuation reduced to 0.16dB/km at 1550-num</a:t>
            </a:r>
            <a:endParaRPr/>
          </a:p>
          <a:p>
            <a:pPr indent="-388620" lvl="0" marL="342900" rtl="0" algn="l">
              <a:spcBef>
                <a:spcPts val="400"/>
              </a:spcBef>
              <a:spcAft>
                <a:spcPts val="1200"/>
              </a:spcAft>
              <a:buClr>
                <a:schemeClr val="dk1"/>
              </a:buClr>
              <a:buSzPct val="177777"/>
              <a:buChar char="●"/>
            </a:pPr>
            <a:r>
              <a:rPr lang="en-US"/>
              <a:t>Development of optical fiber system grew from combination of semiconductor technology(gives light sources and photodetectors and optical waveguide technology)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3111"/>
              <a:buFont typeface="Calibri"/>
              <a:buNone/>
            </a:pPr>
            <a:r>
              <a:rPr lang="en-US"/>
              <a:t>Acceptance Angle Derivation</a:t>
            </a:r>
            <a:endParaRPr/>
          </a:p>
        </p:txBody>
      </p:sp>
      <p:sp>
        <p:nvSpPr>
          <p:cNvPr id="320" name="Google Shape;320;p4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63070" lvl="0" marL="457200" rtl="0" algn="just">
              <a:spcBef>
                <a:spcPts val="0"/>
              </a:spcBef>
              <a:spcAft>
                <a:spcPts val="0"/>
              </a:spcAft>
              <a:buClr>
                <a:schemeClr val="dk1"/>
              </a:buClr>
              <a:buSzPts val="2118"/>
              <a:buChar char="●"/>
            </a:pPr>
            <a:r>
              <a:rPr lang="en-US"/>
              <a:t>Let us consider an optical fibre having a core with refractive index n1 and cladding with refractive index n2 such that (n1&gt; n2). </a:t>
            </a:r>
            <a:endParaRPr/>
          </a:p>
          <a:p>
            <a:pPr indent="-363070" lvl="0" marL="457200" rtl="0" algn="just">
              <a:spcBef>
                <a:spcPts val="0"/>
              </a:spcBef>
              <a:spcAft>
                <a:spcPts val="0"/>
              </a:spcAft>
              <a:buClr>
                <a:schemeClr val="dk1"/>
              </a:buClr>
              <a:buSzPts val="2118"/>
              <a:buChar char="●"/>
            </a:pPr>
            <a:r>
              <a:rPr lang="en-US"/>
              <a:t>The refractive index of the launching medium is n0. </a:t>
            </a:r>
            <a:endParaRPr/>
          </a:p>
          <a:p>
            <a:pPr indent="-363070" lvl="0" marL="457200" rtl="0" algn="just">
              <a:spcBef>
                <a:spcPts val="0"/>
              </a:spcBef>
              <a:spcAft>
                <a:spcPts val="0"/>
              </a:spcAft>
              <a:buClr>
                <a:schemeClr val="dk1"/>
              </a:buClr>
              <a:buSzPts val="2118"/>
              <a:buChar char="●"/>
            </a:pPr>
            <a:r>
              <a:rPr lang="en-US"/>
              <a:t>Let us consider a light ray AO enters the fiber making an angle Theta i with its axis. </a:t>
            </a:r>
            <a:endParaRPr/>
          </a:p>
          <a:p>
            <a:pPr indent="-363070" lvl="0" marL="457200" rtl="0" algn="just">
              <a:spcBef>
                <a:spcPts val="0"/>
              </a:spcBef>
              <a:spcAft>
                <a:spcPts val="0"/>
              </a:spcAft>
              <a:buClr>
                <a:schemeClr val="dk1"/>
              </a:buClr>
              <a:buSzPts val="2118"/>
              <a:buChar char="●"/>
            </a:pPr>
            <a:r>
              <a:rPr lang="en-US"/>
              <a:t>OB is the refracted ray that makes an angle Theta r with the axis and strikes core-cladding interface at an angle, which is greater than critical angle.</a:t>
            </a:r>
            <a:endParaRPr/>
          </a:p>
          <a:p>
            <a:pPr indent="-363070" lvl="0" marL="457200" rtl="0" algn="just">
              <a:spcBef>
                <a:spcPts val="0"/>
              </a:spcBef>
              <a:spcAft>
                <a:spcPts val="0"/>
              </a:spcAft>
              <a:buClr>
                <a:schemeClr val="dk1"/>
              </a:buClr>
              <a:buSzPts val="2118"/>
              <a:buChar char="●"/>
            </a:pPr>
            <a:r>
              <a:rPr lang="en-US"/>
              <a:t> Thus, it undergoes total internal reflection at the interface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5"/>
          <p:cNvPicPr preferRelativeResize="0"/>
          <p:nvPr/>
        </p:nvPicPr>
        <p:blipFill rotWithShape="1">
          <a:blip r:embed="rId3">
            <a:alphaModFix/>
          </a:blip>
          <a:srcRect b="0" l="0" r="0" t="0"/>
          <a:stretch/>
        </p:blipFill>
        <p:spPr>
          <a:xfrm>
            <a:off x="152401" y="203200"/>
            <a:ext cx="8839201" cy="630743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6"/>
          <p:cNvPicPr preferRelativeResize="0"/>
          <p:nvPr/>
        </p:nvPicPr>
        <p:blipFill rotWithShape="1">
          <a:blip r:embed="rId3">
            <a:alphaModFix/>
          </a:blip>
          <a:srcRect b="0" l="0" r="0" t="0"/>
          <a:stretch/>
        </p:blipFill>
        <p:spPr>
          <a:xfrm>
            <a:off x="152400" y="203200"/>
            <a:ext cx="8553450" cy="6375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7"/>
          <p:cNvPicPr preferRelativeResize="0"/>
          <p:nvPr/>
        </p:nvPicPr>
        <p:blipFill rotWithShape="1">
          <a:blip r:embed="rId3">
            <a:alphaModFix/>
          </a:blip>
          <a:srcRect b="63365" l="0" r="0" t="0"/>
          <a:stretch/>
        </p:blipFill>
        <p:spPr>
          <a:xfrm>
            <a:off x="152400" y="203200"/>
            <a:ext cx="8553450" cy="3225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3111"/>
              <a:buFont typeface="Calibri"/>
              <a:buNone/>
            </a:pPr>
            <a:r>
              <a:rPr lang="en-US"/>
              <a:t>Numerical Aperture</a:t>
            </a:r>
            <a:endParaRPr/>
          </a:p>
        </p:txBody>
      </p:sp>
      <p:sp>
        <p:nvSpPr>
          <p:cNvPr id="341" name="Google Shape;341;p48"/>
          <p:cNvSpPr txBox="1"/>
          <p:nvPr>
            <p:ph idx="1" type="body"/>
          </p:nvPr>
        </p:nvSpPr>
        <p:spPr>
          <a:xfrm>
            <a:off x="304800" y="1295400"/>
            <a:ext cx="8520600" cy="4555200"/>
          </a:xfrm>
          <a:prstGeom prst="rect">
            <a:avLst/>
          </a:prstGeom>
          <a:noFill/>
          <a:ln>
            <a:noFill/>
          </a:ln>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Char char="●"/>
            </a:pPr>
            <a:r>
              <a:rPr lang="en-US"/>
              <a:t>Numerical aperture in case of optical fiber communication can be defined as- "The light gathering (collecting) capacity of an optical fibre".</a:t>
            </a:r>
            <a:endParaRPr/>
          </a:p>
          <a:p>
            <a:pPr indent="-342900" lvl="0" marL="457200" rtl="0" algn="just">
              <a:spcBef>
                <a:spcPts val="0"/>
              </a:spcBef>
              <a:spcAft>
                <a:spcPts val="0"/>
              </a:spcAft>
              <a:buClr>
                <a:schemeClr val="dk1"/>
              </a:buClr>
              <a:buSzPts val="1800"/>
              <a:buChar char="●"/>
            </a:pPr>
            <a:r>
              <a:rPr lang="en-US"/>
              <a:t>The numerical aperture provides important relationship between acceptance angle and the refractive index of the core and cladding</a:t>
            </a:r>
            <a:endParaRPr/>
          </a:p>
        </p:txBody>
      </p:sp>
      <p:pic>
        <p:nvPicPr>
          <p:cNvPr id="342" name="Google Shape;342;p48"/>
          <p:cNvPicPr preferRelativeResize="0"/>
          <p:nvPr/>
        </p:nvPicPr>
        <p:blipFill rotWithShape="1">
          <a:blip r:embed="rId3">
            <a:alphaModFix/>
          </a:blip>
          <a:srcRect b="0" l="0" r="0" t="46535"/>
          <a:stretch/>
        </p:blipFill>
        <p:spPr>
          <a:xfrm>
            <a:off x="447675" y="3429001"/>
            <a:ext cx="8553450" cy="3136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9"/>
          <p:cNvPicPr preferRelativeResize="0"/>
          <p:nvPr/>
        </p:nvPicPr>
        <p:blipFill rotWithShape="1">
          <a:blip r:embed="rId3">
            <a:alphaModFix/>
          </a:blip>
          <a:srcRect b="0" l="0" r="0" t="0"/>
          <a:stretch/>
        </p:blipFill>
        <p:spPr>
          <a:xfrm>
            <a:off x="152400" y="203200"/>
            <a:ext cx="8553450" cy="62642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0"/>
          <p:cNvPicPr preferRelativeResize="0"/>
          <p:nvPr/>
        </p:nvPicPr>
        <p:blipFill rotWithShape="1">
          <a:blip r:embed="rId3">
            <a:alphaModFix/>
          </a:blip>
          <a:srcRect b="8052" l="13222" r="13112" t="19387"/>
          <a:stretch/>
        </p:blipFill>
        <p:spPr>
          <a:xfrm>
            <a:off x="311701" y="2047734"/>
            <a:ext cx="8203851" cy="4595167"/>
          </a:xfrm>
          <a:prstGeom prst="rect">
            <a:avLst/>
          </a:prstGeom>
          <a:noFill/>
          <a:ln>
            <a:noFill/>
          </a:ln>
        </p:spPr>
      </p:pic>
      <p:sp>
        <p:nvSpPr>
          <p:cNvPr id="353" name="Google Shape;353;p5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3111"/>
              <a:buFont typeface="Calibri"/>
              <a:buNone/>
            </a:pPr>
            <a:r>
              <a:rPr lang="en-US"/>
              <a:t>Problem 1:</a:t>
            </a:r>
            <a:endParaRPr/>
          </a:p>
        </p:txBody>
      </p:sp>
      <p:sp>
        <p:nvSpPr>
          <p:cNvPr id="354" name="Google Shape;354;p50"/>
          <p:cNvSpPr txBox="1"/>
          <p:nvPr>
            <p:ph idx="1" type="body"/>
          </p:nvPr>
        </p:nvSpPr>
        <p:spPr>
          <a:xfrm>
            <a:off x="195275" y="1284133"/>
            <a:ext cx="8520600" cy="763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800"/>
              <a:buNone/>
            </a:pPr>
            <a:r>
              <a:rPr lang="en-US" sz="1300"/>
              <a:t>The Refractive Indices of core and cladding are 1.50 and 1.48 respectively in an Optical Fiber.Find the Numerical Aperture and Acceptance Angle</a:t>
            </a:r>
            <a:endParaRPr sz="13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idx="1" type="body"/>
          </p:nvPr>
        </p:nvSpPr>
        <p:spPr>
          <a:xfrm>
            <a:off x="311700" y="247433"/>
            <a:ext cx="8520600" cy="1260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800"/>
              <a:buNone/>
            </a:pPr>
            <a:r>
              <a:rPr lang="en-US"/>
              <a:t>2.</a:t>
            </a:r>
            <a:r>
              <a:rPr lang="en-US" sz="1400"/>
              <a:t>An Optical Fiber has a core material with refractive index 1.55 and its cladding material has a refractive index of 1.50.The Light is launched into it in air.Calculate its numerical aperture,the acceptance angle and also fractional index change</a:t>
            </a:r>
            <a:endParaRPr sz="1400"/>
          </a:p>
        </p:txBody>
      </p:sp>
      <p:pic>
        <p:nvPicPr>
          <p:cNvPr id="360" name="Google Shape;360;p51"/>
          <p:cNvPicPr preferRelativeResize="0"/>
          <p:nvPr/>
        </p:nvPicPr>
        <p:blipFill rotWithShape="1">
          <a:blip r:embed="rId3">
            <a:alphaModFix/>
          </a:blip>
          <a:srcRect b="7854" l="13581" r="13163" t="24436"/>
          <a:stretch/>
        </p:blipFill>
        <p:spPr>
          <a:xfrm>
            <a:off x="405575" y="1619001"/>
            <a:ext cx="8193726" cy="464113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2"/>
          <p:cNvPicPr preferRelativeResize="0"/>
          <p:nvPr/>
        </p:nvPicPr>
        <p:blipFill rotWithShape="1">
          <a:blip r:embed="rId3">
            <a:alphaModFix/>
          </a:blip>
          <a:srcRect b="0" l="12675" r="12764" t="0"/>
          <a:stretch/>
        </p:blipFill>
        <p:spPr>
          <a:xfrm>
            <a:off x="447901" y="294042"/>
            <a:ext cx="8696099" cy="68546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216000" y="130867"/>
            <a:ext cx="8520600" cy="763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3111"/>
              <a:buFont typeface="Calibri"/>
              <a:buNone/>
            </a:pPr>
            <a:r>
              <a:rPr lang="en-US"/>
              <a:t>Ray Optics</a:t>
            </a:r>
            <a:endParaRPr/>
          </a:p>
        </p:txBody>
      </p:sp>
      <p:sp>
        <p:nvSpPr>
          <p:cNvPr id="371" name="Google Shape;371;p53"/>
          <p:cNvSpPr txBox="1"/>
          <p:nvPr>
            <p:ph idx="1" type="body"/>
          </p:nvPr>
        </p:nvSpPr>
        <p:spPr>
          <a:xfrm>
            <a:off x="311700" y="894467"/>
            <a:ext cx="8520600" cy="5197200"/>
          </a:xfrm>
          <a:prstGeom prst="rect">
            <a:avLst/>
          </a:prstGeom>
          <a:noFill/>
          <a:ln>
            <a:noFill/>
          </a:ln>
        </p:spPr>
        <p:txBody>
          <a:bodyPr anchorCtr="0" anchor="t" bIns="91425" lIns="91425" spcFirstLastPara="1" rIns="91425" wrap="square" tIns="91425">
            <a:normAutofit fontScale="92500" lnSpcReduction="20000"/>
          </a:bodyPr>
          <a:lstStyle/>
          <a:p>
            <a:pPr indent="-380047" lvl="0" marL="457200" rtl="0" algn="just">
              <a:spcBef>
                <a:spcPts val="0"/>
              </a:spcBef>
              <a:spcAft>
                <a:spcPts val="0"/>
              </a:spcAft>
              <a:buClr>
                <a:schemeClr val="dk1"/>
              </a:buClr>
              <a:buSzPct val="177777"/>
              <a:buChar char="●"/>
            </a:pPr>
            <a:r>
              <a:rPr lang="en-US"/>
              <a:t>Optics is the study of light and its interaction with matter.</a:t>
            </a:r>
            <a:endParaRPr/>
          </a:p>
          <a:p>
            <a:pPr indent="-380047" lvl="0" marL="457200" rtl="0" algn="just">
              <a:spcBef>
                <a:spcPts val="0"/>
              </a:spcBef>
              <a:spcAft>
                <a:spcPts val="0"/>
              </a:spcAft>
              <a:buClr>
                <a:schemeClr val="dk1"/>
              </a:buClr>
              <a:buSzPct val="177777"/>
              <a:buChar char="●"/>
            </a:pPr>
            <a:r>
              <a:rPr lang="en-US"/>
              <a:t>Light is visible electromagnetic radiation, which transports energy and momentum (linear and angular) from source to detector.</a:t>
            </a:r>
            <a:endParaRPr/>
          </a:p>
          <a:p>
            <a:pPr indent="-380047" lvl="0" marL="457200" rtl="0" algn="just">
              <a:spcBef>
                <a:spcPts val="0"/>
              </a:spcBef>
              <a:spcAft>
                <a:spcPts val="0"/>
              </a:spcAft>
              <a:buClr>
                <a:schemeClr val="dk1"/>
              </a:buClr>
              <a:buSzPct val="177777"/>
              <a:buChar char="●"/>
            </a:pPr>
            <a:r>
              <a:rPr lang="en-US"/>
              <a:t>Photonics includes the generation, transmission, modulation,amplification,frequency conversion and detection of light.</a:t>
            </a:r>
            <a:endParaRPr/>
          </a:p>
          <a:p>
            <a:pPr indent="-380047" lvl="0" marL="457200" rtl="0" algn="just">
              <a:spcBef>
                <a:spcPts val="0"/>
              </a:spcBef>
              <a:spcAft>
                <a:spcPts val="0"/>
              </a:spcAft>
              <a:buClr>
                <a:srgbClr val="FF0000"/>
              </a:buClr>
              <a:buSzPct val="177777"/>
              <a:buChar char="●"/>
            </a:pPr>
            <a:r>
              <a:rPr b="1" lang="en-US">
                <a:solidFill>
                  <a:srgbClr val="FF0000"/>
                </a:solidFill>
              </a:rPr>
              <a:t>Ray optics</a:t>
            </a:r>
            <a:r>
              <a:rPr lang="en-US"/>
              <a:t> is the simplest theory of light. Rays travel in optical media according to a set of geometrical rules; hence ray optics is also called geometrical optics.</a:t>
            </a:r>
            <a:endParaRPr/>
          </a:p>
          <a:p>
            <a:pPr indent="-380047" lvl="0" marL="457200" rtl="0" algn="just">
              <a:spcBef>
                <a:spcPts val="0"/>
              </a:spcBef>
              <a:spcAft>
                <a:spcPts val="0"/>
              </a:spcAft>
              <a:buClr>
                <a:schemeClr val="dk1"/>
              </a:buClr>
              <a:buSzPct val="177777"/>
              <a:buChar char="●"/>
            </a:pPr>
            <a:r>
              <a:rPr lang="en-US"/>
              <a:t>Ray optics is an approximate theory, but describes accurately a variety of phenomena.</a:t>
            </a:r>
            <a:endParaRPr/>
          </a:p>
          <a:p>
            <a:pPr indent="-380047" lvl="0" marL="457200" rtl="0" algn="just">
              <a:spcBef>
                <a:spcPts val="0"/>
              </a:spcBef>
              <a:spcAft>
                <a:spcPts val="0"/>
              </a:spcAft>
              <a:buClr>
                <a:schemeClr val="dk1"/>
              </a:buClr>
              <a:buSzPct val="177777"/>
              <a:buChar char="●"/>
            </a:pPr>
            <a:r>
              <a:rPr lang="en-US"/>
              <a:t>Ray optics is </a:t>
            </a:r>
            <a:r>
              <a:rPr lang="en-US">
                <a:solidFill>
                  <a:srgbClr val="FF0000"/>
                </a:solidFill>
              </a:rPr>
              <a:t>concerned with the locations and directions of light rays</a:t>
            </a:r>
            <a:r>
              <a:rPr lang="en-US"/>
              <a:t>, which carry photons and light energy (They also carry momentum, but the direction of the momentum may be different from the ray direction). </a:t>
            </a:r>
            <a:endParaRPr/>
          </a:p>
          <a:p>
            <a:pPr indent="-380047" lvl="0" marL="457200" rtl="0" algn="just">
              <a:spcBef>
                <a:spcPts val="0"/>
              </a:spcBef>
              <a:spcAft>
                <a:spcPts val="0"/>
              </a:spcAft>
              <a:buClr>
                <a:schemeClr val="dk1"/>
              </a:buClr>
              <a:buSzPct val="177777"/>
              <a:buChar char="●"/>
            </a:pPr>
            <a:r>
              <a:rPr lang="en-US"/>
              <a:t>It is useful in describing image formation, the guiding of light, and energy transport.</a:t>
            </a:r>
            <a:endParaRPr/>
          </a:p>
          <a:p>
            <a:pPr indent="0" lvl="0" marL="0" rtl="0" algn="just">
              <a:spcBef>
                <a:spcPts val="1200"/>
              </a:spcBef>
              <a:spcAft>
                <a:spcPts val="1200"/>
              </a:spcAft>
              <a:buClr>
                <a:schemeClr val="dk1"/>
              </a:buClr>
              <a:buSzPct val="142857"/>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9"/>
          <p:cNvSpPr txBox="1"/>
          <p:nvPr>
            <p:ph type="title"/>
          </p:nvPr>
        </p:nvSpPr>
        <p:spPr>
          <a:xfrm>
            <a:off x="457200" y="274638"/>
            <a:ext cx="8229600" cy="5635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Times New Roman"/>
              <a:buNone/>
            </a:pPr>
            <a:r>
              <a:rPr b="1" lang="en-US" sz="3200">
                <a:solidFill>
                  <a:srgbClr val="FF0000"/>
                </a:solidFill>
                <a:latin typeface="Times New Roman"/>
                <a:ea typeface="Times New Roman"/>
                <a:cs typeface="Times New Roman"/>
                <a:sym typeface="Times New Roman"/>
              </a:rPr>
              <a:t>Advantages over conventional copper systems</a:t>
            </a:r>
            <a:endParaRPr b="1" sz="3200">
              <a:solidFill>
                <a:srgbClr val="FF0000"/>
              </a:solidFill>
              <a:latin typeface="Times New Roman"/>
              <a:ea typeface="Times New Roman"/>
              <a:cs typeface="Times New Roman"/>
              <a:sym typeface="Times New Roman"/>
            </a:endParaRPr>
          </a:p>
        </p:txBody>
      </p:sp>
      <p:sp>
        <p:nvSpPr>
          <p:cNvPr id="97" name="Google Shape;97;p9"/>
          <p:cNvSpPr txBox="1"/>
          <p:nvPr>
            <p:ph idx="1" type="body"/>
          </p:nvPr>
        </p:nvSpPr>
        <p:spPr>
          <a:xfrm>
            <a:off x="457200" y="762000"/>
            <a:ext cx="8229600" cy="53641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000"/>
              <a:buChar char="●"/>
            </a:pPr>
            <a:r>
              <a:rPr lang="en-US" sz="2000">
                <a:latin typeface="Times New Roman"/>
                <a:ea typeface="Times New Roman"/>
                <a:cs typeface="Times New Roman"/>
                <a:sym typeface="Times New Roman"/>
              </a:rPr>
              <a:t>Low transmission loss and wide bandwidth:</a:t>
            </a:r>
            <a:endParaRPr/>
          </a:p>
          <a:p>
            <a:pPr indent="-342900" lvl="0" marL="342900" rtl="0" algn="just">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   carry more data over long distance</a:t>
            </a:r>
            <a:endParaRPr/>
          </a:p>
          <a:p>
            <a:pPr indent="-342900" lvl="0" marL="342900" rtl="0" algn="just">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Decreased no. of.wires </a:t>
            </a:r>
            <a:endParaRPr/>
          </a:p>
          <a:p>
            <a:pPr indent="-342900" lvl="0" marL="342900" rtl="0" algn="just">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Reduced no. of repeaters, this in turn decreases system cost and complexity</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Small size and weight:</a:t>
            </a:r>
            <a:endParaRPr/>
          </a:p>
          <a:p>
            <a:pPr indent="-342900" lvl="0" marL="342900" rtl="0" algn="just">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Low weight ,small(hair-sized)</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Advantages in aircraft, satellites and ships</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Immunity to interference:</a:t>
            </a:r>
            <a:endParaRPr/>
          </a:p>
          <a:p>
            <a:pPr indent="-342900" lvl="0" marL="342900" rtl="0" algn="just">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Fibers are dielectric in nature ,so they are immune to EMI(Electromagnetic interference) like inductive pickup from signal-carrying wires and lightning. And EMP(pulse) effects which is useful in military applications.</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Electrical isolation: Fibers made of glass(insulator)enable them to be attractive in hazardous environments as it creates no arcing or sparking.</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Signal security: opaque jacketing around fiber make optical signal well confined in waveguide.can be used in banking,computer networks and military systems</a:t>
            </a:r>
            <a:endParaRPr/>
          </a:p>
          <a:p>
            <a:pPr indent="-342900" lvl="0" marL="342900" rtl="0" algn="just">
              <a:spcBef>
                <a:spcPts val="400"/>
              </a:spcBef>
              <a:spcAft>
                <a:spcPts val="1200"/>
              </a:spcAft>
              <a:buClr>
                <a:schemeClr val="dk1"/>
              </a:buClr>
              <a:buSzPts val="2000"/>
              <a:buChar char="●"/>
            </a:pPr>
            <a:r>
              <a:rPr lang="en-US" sz="2000">
                <a:latin typeface="Times New Roman"/>
                <a:ea typeface="Times New Roman"/>
                <a:cs typeface="Times New Roman"/>
                <a:sym typeface="Times New Roman"/>
              </a:rPr>
              <a:t>Abundant raw material:  Silica is abundant and inexpensive,</a:t>
            </a:r>
            <a:endParaRPr sz="20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3111"/>
              <a:buFont typeface="Calibri"/>
              <a:buNone/>
            </a:pPr>
            <a:r>
              <a:rPr lang="en-US"/>
              <a:t>Postulates of Ray Optics</a:t>
            </a:r>
            <a:endParaRPr/>
          </a:p>
        </p:txBody>
      </p:sp>
      <p:sp>
        <p:nvSpPr>
          <p:cNvPr id="377" name="Google Shape;377;p5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946"/>
              <a:buNone/>
            </a:pPr>
            <a:r>
              <a:rPr lang="en-US"/>
              <a:t>1. Light travels in the form of rays (can think of rays as photon currents).Rays are emitted by light sources, and can be observed by light detectors.</a:t>
            </a:r>
            <a:endParaRPr/>
          </a:p>
          <a:p>
            <a:pPr indent="0" lvl="0" marL="0" rtl="0" algn="just">
              <a:spcBef>
                <a:spcPts val="1200"/>
              </a:spcBef>
              <a:spcAft>
                <a:spcPts val="0"/>
              </a:spcAft>
              <a:buClr>
                <a:schemeClr val="dk1"/>
              </a:buClr>
              <a:buSzPts val="1946"/>
              <a:buNone/>
            </a:pPr>
            <a:r>
              <a:rPr lang="en-US"/>
              <a:t>2. An optical medium (through which rays propagate) is characterized by a real scalar quantity n ≥ 1, called the refractive index. The speed of light in vacuum is c = 3 × 108m/s.The speed of light in a medium is v = c/n; this is the definition of the refractive index. The time taken by light to cover a distance d is t = nd/c; it is proportional to nd, which is called the optical path length.</a:t>
            </a:r>
            <a:endParaRPr/>
          </a:p>
          <a:p>
            <a:pPr indent="0" lvl="0" marL="0" rtl="0" algn="l">
              <a:spcBef>
                <a:spcPts val="1200"/>
              </a:spcBef>
              <a:spcAft>
                <a:spcPts val="1200"/>
              </a:spcAft>
              <a:buClr>
                <a:schemeClr val="dk1"/>
              </a:buClr>
              <a:buSzPts val="1946"/>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61733"/>
              <a:buFont typeface="Arial"/>
              <a:buNone/>
            </a:pPr>
            <a:r>
              <a:rPr lang="en-US"/>
              <a:t>Postulates of Ray Optics</a:t>
            </a:r>
            <a:endParaRPr/>
          </a:p>
          <a:p>
            <a:pPr indent="0" lvl="0" marL="0" rtl="0" algn="l">
              <a:spcBef>
                <a:spcPts val="0"/>
              </a:spcBef>
              <a:spcAft>
                <a:spcPts val="0"/>
              </a:spcAft>
              <a:buClr>
                <a:schemeClr val="dk1"/>
              </a:buClr>
              <a:buSzPct val="111111"/>
              <a:buFont typeface="Calibri"/>
              <a:buNone/>
            </a:pPr>
            <a:r>
              <a:t/>
            </a:r>
            <a:endParaRPr/>
          </a:p>
        </p:txBody>
      </p:sp>
      <p:sp>
        <p:nvSpPr>
          <p:cNvPr id="383" name="Google Shape;383;p5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946"/>
              <a:buNone/>
            </a:pPr>
            <a:r>
              <a:rPr lang="en-US"/>
              <a:t>3. In an inhomogeneous medium, the refractive index n(r) varies with</a:t>
            </a:r>
            <a:endParaRPr/>
          </a:p>
          <a:p>
            <a:pPr indent="0" lvl="0" marL="0" rtl="0" algn="l">
              <a:spcBef>
                <a:spcPts val="1200"/>
              </a:spcBef>
              <a:spcAft>
                <a:spcPts val="0"/>
              </a:spcAft>
              <a:buClr>
                <a:schemeClr val="dk1"/>
              </a:buClr>
              <a:buSzPts val="1946"/>
              <a:buNone/>
            </a:pPr>
            <a:r>
              <a:rPr lang="en-US"/>
              <a:t>position; hence the optical path length OPL between two points A and B is</a:t>
            </a:r>
            <a:endParaRPr/>
          </a:p>
          <a:p>
            <a:pPr indent="0" lvl="0" marL="0" rtl="0" algn="l">
              <a:spcBef>
                <a:spcPts val="1200"/>
              </a:spcBef>
              <a:spcAft>
                <a:spcPts val="0"/>
              </a:spcAft>
              <a:buClr>
                <a:schemeClr val="dk1"/>
              </a:buClr>
              <a:buSzPts val="1946"/>
              <a:buNone/>
            </a:pPr>
            <a:r>
              <a:t/>
            </a:r>
            <a:endParaRPr/>
          </a:p>
          <a:p>
            <a:pPr indent="0" lvl="0" marL="0" rtl="0" algn="l">
              <a:spcBef>
                <a:spcPts val="1200"/>
              </a:spcBef>
              <a:spcAft>
                <a:spcPts val="0"/>
              </a:spcAft>
              <a:buClr>
                <a:schemeClr val="dk1"/>
              </a:buClr>
              <a:buSzPts val="1946"/>
              <a:buNone/>
            </a:pPr>
            <a:r>
              <a:t/>
            </a:r>
            <a:endParaRPr/>
          </a:p>
          <a:p>
            <a:pPr indent="0" lvl="0" marL="0" rtl="0" algn="l">
              <a:spcBef>
                <a:spcPts val="1200"/>
              </a:spcBef>
              <a:spcAft>
                <a:spcPts val="0"/>
              </a:spcAft>
              <a:buClr>
                <a:schemeClr val="dk1"/>
              </a:buClr>
              <a:buSzPts val="1946"/>
              <a:buNone/>
            </a:pPr>
            <a:r>
              <a:rPr lang="en-US"/>
              <a:t>where ds is an element of length along the path. The time t taken by light to</a:t>
            </a:r>
            <a:endParaRPr/>
          </a:p>
          <a:p>
            <a:pPr indent="0" lvl="0" marL="0" rtl="0" algn="l">
              <a:spcBef>
                <a:spcPts val="1200"/>
              </a:spcBef>
              <a:spcAft>
                <a:spcPts val="1200"/>
              </a:spcAft>
              <a:buClr>
                <a:schemeClr val="dk1"/>
              </a:buClr>
              <a:buSzPts val="1946"/>
              <a:buNone/>
            </a:pPr>
            <a:r>
              <a:rPr lang="en-US"/>
              <a:t>go from A to B is t = OPL/c.</a:t>
            </a:r>
            <a:endParaRPr/>
          </a:p>
        </p:txBody>
      </p:sp>
      <p:pic>
        <p:nvPicPr>
          <p:cNvPr id="384" name="Google Shape;384;p55"/>
          <p:cNvPicPr preferRelativeResize="0"/>
          <p:nvPr/>
        </p:nvPicPr>
        <p:blipFill rotWithShape="1">
          <a:blip r:embed="rId3">
            <a:alphaModFix/>
          </a:blip>
          <a:srcRect b="24517" l="23663" r="30026" t="57100"/>
          <a:stretch/>
        </p:blipFill>
        <p:spPr>
          <a:xfrm>
            <a:off x="3918150" y="3042343"/>
            <a:ext cx="4234426" cy="125996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3111"/>
              <a:buFont typeface="Calibri"/>
              <a:buNone/>
            </a:pPr>
            <a:r>
              <a:rPr lang="en-US"/>
              <a:t>Types of Rays</a:t>
            </a:r>
            <a:endParaRPr/>
          </a:p>
        </p:txBody>
      </p:sp>
      <p:sp>
        <p:nvSpPr>
          <p:cNvPr id="390" name="Google Shape;390;p5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2118"/>
              <a:buNone/>
            </a:pPr>
            <a:r>
              <a:rPr b="1" lang="en-US" u="sng"/>
              <a:t>Rays that Interact with surfaces</a:t>
            </a:r>
            <a:endParaRPr b="1" u="sng"/>
          </a:p>
          <a:p>
            <a:pPr indent="-363070" lvl="0" marL="457200" rtl="0" algn="just">
              <a:spcBef>
                <a:spcPts val="1200"/>
              </a:spcBef>
              <a:spcAft>
                <a:spcPts val="0"/>
              </a:spcAft>
              <a:buClr>
                <a:schemeClr val="dk1"/>
              </a:buClr>
              <a:buSzPts val="2118"/>
              <a:buChar char="●"/>
            </a:pPr>
            <a:r>
              <a:rPr lang="en-US"/>
              <a:t>An </a:t>
            </a:r>
            <a:r>
              <a:rPr lang="en-US">
                <a:solidFill>
                  <a:srgbClr val="FF0000"/>
                </a:solidFill>
              </a:rPr>
              <a:t>incident ray</a:t>
            </a:r>
            <a:r>
              <a:rPr lang="en-US"/>
              <a:t> is a ray of light that strikes a surface. The angle between this ray and the perpendicular or normal to the surface is the angle of incidence</a:t>
            </a:r>
            <a:endParaRPr/>
          </a:p>
          <a:p>
            <a:pPr indent="-363070" lvl="0" marL="457200" rtl="0" algn="just">
              <a:spcBef>
                <a:spcPts val="0"/>
              </a:spcBef>
              <a:spcAft>
                <a:spcPts val="0"/>
              </a:spcAft>
              <a:buClr>
                <a:schemeClr val="dk1"/>
              </a:buClr>
              <a:buSzPts val="2118"/>
              <a:buChar char="●"/>
            </a:pPr>
            <a:r>
              <a:rPr lang="en-US"/>
              <a:t>The </a:t>
            </a:r>
            <a:r>
              <a:rPr lang="en-US">
                <a:solidFill>
                  <a:srgbClr val="FF0000"/>
                </a:solidFill>
              </a:rPr>
              <a:t>reflected ray</a:t>
            </a:r>
            <a:r>
              <a:rPr lang="en-US"/>
              <a:t> corresponding to a given incident ray, is the ray that represents the light reflected by the surface. The angle between the surface normal and the reflected ray is known as the angle of reflection. The Law of Reflection says that for a specular (non-scattering) surface, the angle of reflection is always equal to the angle of incidence.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729"/>
              <a:buFont typeface="Arial"/>
              <a:buNone/>
            </a:pPr>
            <a:r>
              <a:rPr lang="en-US"/>
              <a:t>Postulates of Ray Optics</a:t>
            </a:r>
            <a:endParaRPr/>
          </a:p>
        </p:txBody>
      </p:sp>
      <p:sp>
        <p:nvSpPr>
          <p:cNvPr id="396" name="Google Shape;396;p56"/>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946"/>
              <a:buNone/>
            </a:pPr>
            <a:r>
              <a:rPr lang="en-US"/>
              <a:t>4.Light rays between the points A and B follow a path such that the time of travel, relative to neighboring paths, is an extremum (minimum). This means that the variation in the travel time, or, equivalently,in the optical path lenght, is zero. That is,</a:t>
            </a:r>
            <a:endParaRPr/>
          </a:p>
          <a:p>
            <a:pPr indent="0" lvl="0" marL="0" rtl="0" algn="just">
              <a:spcBef>
                <a:spcPts val="1200"/>
              </a:spcBef>
              <a:spcAft>
                <a:spcPts val="0"/>
              </a:spcAft>
              <a:buClr>
                <a:schemeClr val="dk1"/>
              </a:buClr>
              <a:buSzPts val="1946"/>
              <a:buNone/>
            </a:pPr>
            <a:r>
              <a:t/>
            </a:r>
            <a:endParaRPr/>
          </a:p>
          <a:p>
            <a:pPr indent="0" lvl="0" marL="0" rtl="0" algn="just">
              <a:spcBef>
                <a:spcPts val="1200"/>
              </a:spcBef>
              <a:spcAft>
                <a:spcPts val="0"/>
              </a:spcAft>
              <a:buClr>
                <a:schemeClr val="dk1"/>
              </a:buClr>
              <a:buSzPts val="1946"/>
              <a:buNone/>
            </a:pPr>
            <a:r>
              <a:t/>
            </a:r>
            <a:endParaRPr/>
          </a:p>
          <a:p>
            <a:pPr indent="0" lvl="0" marL="0" rtl="0" algn="just">
              <a:spcBef>
                <a:spcPts val="1200"/>
              </a:spcBef>
              <a:spcAft>
                <a:spcPts val="1200"/>
              </a:spcAft>
              <a:buClr>
                <a:schemeClr val="dk1"/>
              </a:buClr>
              <a:buSzPts val="1946"/>
              <a:buNone/>
            </a:pPr>
            <a:r>
              <a:rPr lang="en-US"/>
              <a:t>Usually, the extremum is a minimum; then light rays travel along the path of least time. If there are many paths with the minimum time, then light rays travel along all of these simultaneously.</a:t>
            </a:r>
            <a:endParaRPr/>
          </a:p>
        </p:txBody>
      </p:sp>
      <p:pic>
        <p:nvPicPr>
          <p:cNvPr id="397" name="Google Shape;397;p56"/>
          <p:cNvPicPr preferRelativeResize="0"/>
          <p:nvPr/>
        </p:nvPicPr>
        <p:blipFill rotWithShape="1">
          <a:blip r:embed="rId3">
            <a:alphaModFix/>
          </a:blip>
          <a:srcRect b="20797" l="32036" r="32775" t="66406"/>
          <a:stretch/>
        </p:blipFill>
        <p:spPr>
          <a:xfrm>
            <a:off x="2750263" y="3227625"/>
            <a:ext cx="3217674" cy="877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3111"/>
              <a:buFont typeface="Calibri"/>
              <a:buNone/>
            </a:pPr>
            <a:r>
              <a:rPr lang="en-US"/>
              <a:t>Types of rays</a:t>
            </a:r>
            <a:endParaRPr/>
          </a:p>
        </p:txBody>
      </p:sp>
      <p:sp>
        <p:nvSpPr>
          <p:cNvPr id="403" name="Google Shape;403;p58"/>
          <p:cNvSpPr txBox="1"/>
          <p:nvPr>
            <p:ph idx="1" type="body"/>
          </p:nvPr>
        </p:nvSpPr>
        <p:spPr>
          <a:xfrm>
            <a:off x="311700" y="1612833"/>
            <a:ext cx="8520600" cy="4555200"/>
          </a:xfrm>
          <a:prstGeom prst="rect">
            <a:avLst/>
          </a:prstGeom>
          <a:noFill/>
          <a:ln>
            <a:noFill/>
          </a:ln>
        </p:spPr>
        <p:txBody>
          <a:bodyPr anchorCtr="0" anchor="t" bIns="91425" lIns="91425" spcFirstLastPara="1" rIns="91425" wrap="square" tIns="91425">
            <a:normAutofit/>
          </a:bodyPr>
          <a:lstStyle/>
          <a:p>
            <a:pPr indent="-363070" lvl="0" marL="457200" rtl="0" algn="just">
              <a:spcBef>
                <a:spcPts val="0"/>
              </a:spcBef>
              <a:spcAft>
                <a:spcPts val="0"/>
              </a:spcAft>
              <a:buClr>
                <a:schemeClr val="dk1"/>
              </a:buClr>
              <a:buSzPts val="2118"/>
              <a:buChar char="●"/>
            </a:pPr>
            <a:r>
              <a:rPr lang="en-US"/>
              <a:t>The </a:t>
            </a:r>
            <a:r>
              <a:rPr lang="en-US">
                <a:solidFill>
                  <a:srgbClr val="FF0000"/>
                </a:solidFill>
              </a:rPr>
              <a:t>refracted ray or transmitted ray</a:t>
            </a:r>
            <a:r>
              <a:rPr lang="en-US"/>
              <a:t> corresponding to a given incident ray represents the light that is transmitted through the surface. The angle between this ray and the normal is known as the angle of refraction, and it is given by Snell's Law. Conservation of energy requires that the power in the incident ray must equal the sum of the power in the refracted ray, the power in the reflected ray, and any power absorbed at the surface</a:t>
            </a:r>
            <a:endParaRPr/>
          </a:p>
          <a:p>
            <a:pPr indent="-363070" lvl="0" marL="457200" rtl="0" algn="just">
              <a:spcBef>
                <a:spcPts val="0"/>
              </a:spcBef>
              <a:spcAft>
                <a:spcPts val="0"/>
              </a:spcAft>
              <a:buClr>
                <a:schemeClr val="dk1"/>
              </a:buClr>
              <a:buSzPts val="2118"/>
              <a:buChar char="●"/>
            </a:pPr>
            <a:r>
              <a:rPr lang="en-US"/>
              <a:t>If the material is birefringent, the refracted ray may split into ordinary and extraordinary rays, which experience different indexes of refraction when passing through the birefringent material.</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311700" y="194633"/>
            <a:ext cx="8520600" cy="7636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61733"/>
              <a:buFont typeface="Arial"/>
              <a:buNone/>
            </a:pPr>
            <a:r>
              <a:rPr lang="en-US"/>
              <a:t>Types of rays</a:t>
            </a:r>
            <a:endParaRPr/>
          </a:p>
          <a:p>
            <a:pPr indent="0" lvl="0" marL="0" rtl="0" algn="l">
              <a:spcBef>
                <a:spcPts val="0"/>
              </a:spcBef>
              <a:spcAft>
                <a:spcPts val="0"/>
              </a:spcAft>
              <a:buClr>
                <a:schemeClr val="dk1"/>
              </a:buClr>
              <a:buSzPct val="111111"/>
              <a:buFont typeface="Calibri"/>
              <a:buNone/>
            </a:pPr>
            <a:r>
              <a:t/>
            </a:r>
            <a:endParaRPr/>
          </a:p>
        </p:txBody>
      </p:sp>
      <p:sp>
        <p:nvSpPr>
          <p:cNvPr id="409" name="Google Shape;409;p60"/>
          <p:cNvSpPr txBox="1"/>
          <p:nvPr>
            <p:ph idx="1" type="body"/>
          </p:nvPr>
        </p:nvSpPr>
        <p:spPr>
          <a:xfrm>
            <a:off x="311700" y="958233"/>
            <a:ext cx="8520600" cy="4555200"/>
          </a:xfrm>
          <a:prstGeom prst="rect">
            <a:avLst/>
          </a:prstGeom>
          <a:noFill/>
          <a:ln>
            <a:noFill/>
          </a:ln>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Char char="●"/>
            </a:pPr>
            <a:r>
              <a:rPr lang="en-US"/>
              <a:t>The </a:t>
            </a:r>
            <a:r>
              <a:rPr lang="en-US">
                <a:solidFill>
                  <a:srgbClr val="FF0000"/>
                </a:solidFill>
              </a:rPr>
              <a:t>principal ray or chief ray</a:t>
            </a:r>
            <a:r>
              <a:rPr lang="en-US"/>
              <a:t> (sometimes known as the b ray) in an optical system is the meridional ray that starts at the edge of the object, and passes through the center of the aperture stop</a:t>
            </a:r>
            <a:endParaRPr/>
          </a:p>
          <a:p>
            <a:pPr indent="-342900" lvl="0" marL="457200" rtl="0" algn="just">
              <a:spcBef>
                <a:spcPts val="0"/>
              </a:spcBef>
              <a:spcAft>
                <a:spcPts val="0"/>
              </a:spcAft>
              <a:buClr>
                <a:schemeClr val="dk1"/>
              </a:buClr>
              <a:buSzPts val="1800"/>
              <a:buChar char="●"/>
            </a:pPr>
            <a:r>
              <a:rPr lang="en-US"/>
              <a:t>Sagittal ray or transverse ray</a:t>
            </a:r>
            <a:endParaRPr/>
          </a:p>
          <a:p>
            <a:pPr indent="-342900" lvl="0" marL="457200" rtl="0" algn="just">
              <a:spcBef>
                <a:spcPts val="0"/>
              </a:spcBef>
              <a:spcAft>
                <a:spcPts val="0"/>
              </a:spcAft>
              <a:buClr>
                <a:schemeClr val="dk1"/>
              </a:buClr>
              <a:buSzPts val="1800"/>
              <a:buChar char="●"/>
            </a:pPr>
            <a:r>
              <a:rPr lang="en-US"/>
              <a:t>Paraxial ray</a:t>
            </a:r>
            <a:endParaRPr/>
          </a:p>
          <a:p>
            <a:pPr indent="-342900" lvl="0" marL="457200" rtl="0" algn="just">
              <a:spcBef>
                <a:spcPts val="0"/>
              </a:spcBef>
              <a:spcAft>
                <a:spcPts val="0"/>
              </a:spcAft>
              <a:buClr>
                <a:schemeClr val="dk1"/>
              </a:buClr>
              <a:buSzPts val="1800"/>
              <a:buChar char="●"/>
            </a:pPr>
            <a:r>
              <a:rPr lang="en-US"/>
              <a:t>Parabasal ray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ph type="title"/>
          </p:nvPr>
        </p:nvSpPr>
        <p:spPr>
          <a:xfrm>
            <a:off x="311700" y="130833"/>
            <a:ext cx="8520600" cy="763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3111"/>
              <a:buFont typeface="Calibri"/>
              <a:buNone/>
            </a:pPr>
            <a:r>
              <a:rPr lang="en-US"/>
              <a:t>Types of rays</a:t>
            </a:r>
            <a:endParaRPr/>
          </a:p>
        </p:txBody>
      </p:sp>
      <p:sp>
        <p:nvSpPr>
          <p:cNvPr id="415" name="Google Shape;415;p59"/>
          <p:cNvSpPr txBox="1"/>
          <p:nvPr>
            <p:ph idx="1" type="body"/>
          </p:nvPr>
        </p:nvSpPr>
        <p:spPr>
          <a:xfrm>
            <a:off x="311700" y="894433"/>
            <a:ext cx="5715900" cy="5620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571"/>
              <a:buNone/>
            </a:pPr>
            <a:r>
              <a:rPr b="1" lang="en-US" u="sng"/>
              <a:t>Optical systems</a:t>
            </a:r>
            <a:endParaRPr b="1" u="sng"/>
          </a:p>
          <a:p>
            <a:pPr indent="-391885" lvl="0" marL="457200" rtl="0" algn="just">
              <a:spcBef>
                <a:spcPts val="1200"/>
              </a:spcBef>
              <a:spcAft>
                <a:spcPts val="0"/>
              </a:spcAft>
              <a:buClr>
                <a:schemeClr val="dk1"/>
              </a:buClr>
              <a:buSzPts val="2571"/>
              <a:buChar char="●"/>
            </a:pPr>
            <a:r>
              <a:rPr lang="en-US"/>
              <a:t>A </a:t>
            </a:r>
            <a:r>
              <a:rPr lang="en-US">
                <a:solidFill>
                  <a:srgbClr val="FF0000"/>
                </a:solidFill>
              </a:rPr>
              <a:t>meridional ray or tangential ray</a:t>
            </a:r>
            <a:r>
              <a:rPr lang="en-US"/>
              <a:t> is a ray that is confined to the plane containing the system's optical axis and the object point from which the ray originated.</a:t>
            </a:r>
            <a:endParaRPr/>
          </a:p>
          <a:p>
            <a:pPr indent="-391885" lvl="0" marL="457200" rtl="0" algn="just">
              <a:spcBef>
                <a:spcPts val="0"/>
              </a:spcBef>
              <a:spcAft>
                <a:spcPts val="0"/>
              </a:spcAft>
              <a:buClr>
                <a:schemeClr val="dk1"/>
              </a:buClr>
              <a:buSzPts val="2571"/>
              <a:buChar char="●"/>
            </a:pPr>
            <a:r>
              <a:rPr lang="en-US"/>
              <a:t>A </a:t>
            </a:r>
            <a:r>
              <a:rPr lang="en-US">
                <a:solidFill>
                  <a:srgbClr val="FF0000"/>
                </a:solidFill>
              </a:rPr>
              <a:t>skew ray</a:t>
            </a:r>
            <a:r>
              <a:rPr lang="en-US"/>
              <a:t> is a ray that does not propagate in a plane that contains both the object point and the optical axis. Such rays do not cross the optical axis anywhere, and are not parallel to it.</a:t>
            </a:r>
            <a:endParaRPr/>
          </a:p>
          <a:p>
            <a:pPr indent="-391885" lvl="0" marL="457200" rtl="0" algn="just">
              <a:spcBef>
                <a:spcPts val="0"/>
              </a:spcBef>
              <a:spcAft>
                <a:spcPts val="0"/>
              </a:spcAft>
              <a:buClr>
                <a:schemeClr val="dk1"/>
              </a:buClr>
              <a:buSzPts val="2571"/>
              <a:buChar char="●"/>
            </a:pPr>
            <a:r>
              <a:rPr lang="en-US"/>
              <a:t>The </a:t>
            </a:r>
            <a:r>
              <a:rPr lang="en-US">
                <a:solidFill>
                  <a:srgbClr val="FF0000"/>
                </a:solidFill>
              </a:rPr>
              <a:t>marginal ray</a:t>
            </a:r>
            <a:r>
              <a:rPr lang="en-US"/>
              <a:t> (sometimes known as an a ray or a marginal axial ray) in an optical system is the meridional ray that starts at the point where the object crosses the optical axis, and touches the edge of the aperture stop of the system.</a:t>
            </a:r>
            <a:endParaRPr/>
          </a:p>
        </p:txBody>
      </p:sp>
      <p:pic>
        <p:nvPicPr>
          <p:cNvPr id="416" name="Google Shape;416;p59"/>
          <p:cNvPicPr preferRelativeResize="0"/>
          <p:nvPr/>
        </p:nvPicPr>
        <p:blipFill rotWithShape="1">
          <a:blip r:embed="rId3">
            <a:alphaModFix/>
          </a:blip>
          <a:srcRect b="0" l="0" r="0" t="0"/>
          <a:stretch/>
        </p:blipFill>
        <p:spPr>
          <a:xfrm>
            <a:off x="6347450" y="1571167"/>
            <a:ext cx="2484850" cy="4146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ph type="ctrTitle"/>
          </p:nvPr>
        </p:nvSpPr>
        <p:spPr>
          <a:xfrm>
            <a:off x="1143000" y="1122364"/>
            <a:ext cx="6858000" cy="81401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lang="en-US" sz="4000"/>
              <a:t>UNIT I  - S7,S8,S9- Topics</a:t>
            </a:r>
            <a:endParaRPr sz="4000"/>
          </a:p>
        </p:txBody>
      </p:sp>
      <p:sp>
        <p:nvSpPr>
          <p:cNvPr id="422" name="Google Shape;422;p61"/>
          <p:cNvSpPr txBox="1"/>
          <p:nvPr>
            <p:ph idx="1" type="subTitle"/>
          </p:nvPr>
        </p:nvSpPr>
        <p:spPr>
          <a:xfrm>
            <a:off x="1143000" y="2245660"/>
            <a:ext cx="6858000" cy="372483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600"/>
              <a:buNone/>
            </a:pPr>
            <a:r>
              <a:rPr lang="en-US" sz="3600"/>
              <a:t>Optical fiber modes, Optical fiber configurations, Single mode fibers, Multimode Fibers, Step Index Fibers, Graded IndEX FIBERS</a:t>
            </a:r>
            <a:endParaRPr sz="3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Optical fiber modes</a:t>
            </a:r>
            <a:endParaRPr/>
          </a:p>
        </p:txBody>
      </p:sp>
      <p:sp>
        <p:nvSpPr>
          <p:cNvPr id="428" name="Google Shape;428;p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Optical fiber is classified into 2 categories</a:t>
            </a:r>
            <a:endParaRPr/>
          </a:p>
          <a:p>
            <a:pPr indent="0" lvl="0" marL="0" rtl="0" algn="l">
              <a:spcBef>
                <a:spcPts val="640"/>
              </a:spcBef>
              <a:spcAft>
                <a:spcPts val="0"/>
              </a:spcAft>
              <a:buClr>
                <a:schemeClr val="dk1"/>
              </a:buClr>
              <a:buSzPts val="3200"/>
              <a:buNone/>
            </a:pPr>
            <a:r>
              <a:rPr lang="en-US"/>
              <a:t>1. Number of modes</a:t>
            </a:r>
            <a:endParaRPr/>
          </a:p>
          <a:p>
            <a:pPr indent="-285750" lvl="1" marL="742950" rtl="0" algn="l">
              <a:spcBef>
                <a:spcPts val="560"/>
              </a:spcBef>
              <a:spcAft>
                <a:spcPts val="0"/>
              </a:spcAft>
              <a:buClr>
                <a:schemeClr val="dk1"/>
              </a:buClr>
              <a:buSzPts val="2800"/>
              <a:buChar char="○"/>
            </a:pPr>
            <a:r>
              <a:rPr lang="en-US"/>
              <a:t>Single Mode Fiber (SMF)</a:t>
            </a:r>
            <a:endParaRPr/>
          </a:p>
          <a:p>
            <a:pPr indent="-285750" lvl="1" marL="742950" rtl="0" algn="l">
              <a:spcBef>
                <a:spcPts val="560"/>
              </a:spcBef>
              <a:spcAft>
                <a:spcPts val="0"/>
              </a:spcAft>
              <a:buClr>
                <a:schemeClr val="dk1"/>
              </a:buClr>
              <a:buSzPts val="2800"/>
              <a:buChar char="○"/>
            </a:pPr>
            <a:r>
              <a:rPr lang="en-US"/>
              <a:t>Multi Mode Fiber (MMF)</a:t>
            </a:r>
            <a:endParaRPr/>
          </a:p>
          <a:p>
            <a:pPr indent="-107950" lvl="1" marL="742950" rtl="0" algn="l">
              <a:spcBef>
                <a:spcPts val="560"/>
              </a:spcBef>
              <a:spcAft>
                <a:spcPts val="0"/>
              </a:spcAft>
              <a:buClr>
                <a:schemeClr val="dk1"/>
              </a:buClr>
              <a:buSzPts val="2800"/>
              <a:buNone/>
            </a:pPr>
            <a:r>
              <a:t/>
            </a:r>
            <a:endParaRPr/>
          </a:p>
          <a:p>
            <a:pPr indent="-457200" lvl="1" marL="457200" rtl="0" algn="l">
              <a:spcBef>
                <a:spcPts val="560"/>
              </a:spcBef>
              <a:spcAft>
                <a:spcPts val="0"/>
              </a:spcAft>
              <a:buClr>
                <a:schemeClr val="dk1"/>
              </a:buClr>
              <a:buSzPts val="2800"/>
              <a:buAutoNum type="arabicPeriod" startAt="2"/>
            </a:pPr>
            <a:r>
              <a:rPr lang="en-US"/>
              <a:t>Refractive Index</a:t>
            </a:r>
            <a:endParaRPr/>
          </a:p>
          <a:p>
            <a:pPr indent="-285750" lvl="1" marL="742950" rtl="0" algn="l">
              <a:spcBef>
                <a:spcPts val="560"/>
              </a:spcBef>
              <a:spcAft>
                <a:spcPts val="0"/>
              </a:spcAft>
              <a:buClr>
                <a:schemeClr val="dk1"/>
              </a:buClr>
              <a:buSzPts val="2800"/>
              <a:buChar char="○"/>
            </a:pPr>
            <a:r>
              <a:rPr lang="en-US"/>
              <a:t>Step Index (Single mode/ Munltimode)</a:t>
            </a:r>
            <a:endParaRPr/>
          </a:p>
          <a:p>
            <a:pPr indent="-285750" lvl="1" marL="742950" rtl="0" algn="l">
              <a:spcBef>
                <a:spcPts val="560"/>
              </a:spcBef>
              <a:spcAft>
                <a:spcPts val="1200"/>
              </a:spcAft>
              <a:buClr>
                <a:schemeClr val="dk1"/>
              </a:buClr>
              <a:buSzPts val="2800"/>
              <a:buChar char="○"/>
            </a:pPr>
            <a:r>
              <a:rPr lang="en-US"/>
              <a:t>Graded Index</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3"/>
          <p:cNvSpPr txBox="1"/>
          <p:nvPr>
            <p:ph type="title"/>
          </p:nvPr>
        </p:nvSpPr>
        <p:spPr>
          <a:xfrm>
            <a:off x="1240981" y="1999130"/>
            <a:ext cx="7053542" cy="140053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Based on Number of Modes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0"/>
          <p:cNvSpPr txBox="1"/>
          <p:nvPr>
            <p:ph type="title"/>
          </p:nvPr>
        </p:nvSpPr>
        <p:spPr>
          <a:xfrm>
            <a:off x="266700" y="9832"/>
            <a:ext cx="8610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Elements of an optical fiber transmission</a:t>
            </a: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link(1/4)</a:t>
            </a:r>
            <a:endParaRPr b="1" sz="3200">
              <a:solidFill>
                <a:srgbClr val="FF0000"/>
              </a:solidFill>
              <a:latin typeface="Times New Roman"/>
              <a:ea typeface="Times New Roman"/>
              <a:cs typeface="Times New Roman"/>
              <a:sym typeface="Times New Roman"/>
            </a:endParaRPr>
          </a:p>
        </p:txBody>
      </p:sp>
      <p:pic>
        <p:nvPicPr>
          <p:cNvPr id="104" name="Google Shape;104;p10"/>
          <p:cNvPicPr preferRelativeResize="0"/>
          <p:nvPr>
            <p:ph idx="1" type="body"/>
          </p:nvPr>
        </p:nvPicPr>
        <p:blipFill rotWithShape="1">
          <a:blip r:embed="rId3">
            <a:alphaModFix/>
          </a:blip>
          <a:srcRect b="0" l="0" r="0" t="0"/>
          <a:stretch/>
        </p:blipFill>
        <p:spPr>
          <a:xfrm>
            <a:off x="0" y="1219200"/>
            <a:ext cx="9144000" cy="56387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Single mode fiber</a:t>
            </a:r>
            <a:endParaRPr/>
          </a:p>
        </p:txBody>
      </p:sp>
      <p:sp>
        <p:nvSpPr>
          <p:cNvPr id="439" name="Google Shape;439;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85420" lvl="0" marL="342900" rtl="0" algn="l">
              <a:spcBef>
                <a:spcPts val="0"/>
              </a:spcBef>
              <a:spcAft>
                <a:spcPts val="0"/>
              </a:spcAft>
              <a:buClr>
                <a:schemeClr val="dk1"/>
              </a:buClr>
              <a:buSzPts val="3200"/>
              <a:buNone/>
            </a:pPr>
            <a:r>
              <a:t/>
            </a:r>
            <a:endParaRPr/>
          </a:p>
          <a:p>
            <a:pPr indent="-185420" lvl="0" marL="342900" rtl="0" algn="l">
              <a:spcBef>
                <a:spcPts val="496"/>
              </a:spcBef>
              <a:spcAft>
                <a:spcPts val="0"/>
              </a:spcAft>
              <a:buClr>
                <a:schemeClr val="dk1"/>
              </a:buClr>
              <a:buSzPts val="3200"/>
              <a:buNone/>
            </a:pPr>
            <a:r>
              <a:t/>
            </a:r>
            <a:endParaRPr/>
          </a:p>
          <a:p>
            <a:pPr indent="-185420" lvl="0" marL="342900" rtl="0" algn="l">
              <a:spcBef>
                <a:spcPts val="496"/>
              </a:spcBef>
              <a:spcAft>
                <a:spcPts val="0"/>
              </a:spcAft>
              <a:buClr>
                <a:schemeClr val="dk1"/>
              </a:buClr>
              <a:buSzPts val="3200"/>
              <a:buNone/>
            </a:pPr>
            <a:r>
              <a:t/>
            </a:r>
            <a:endParaRPr/>
          </a:p>
          <a:p>
            <a:pPr indent="-388620" lvl="0" marL="342900" rtl="0" algn="l">
              <a:spcBef>
                <a:spcPts val="496"/>
              </a:spcBef>
              <a:spcAft>
                <a:spcPts val="0"/>
              </a:spcAft>
              <a:buClr>
                <a:schemeClr val="dk1"/>
              </a:buClr>
              <a:buSzPts val="3200"/>
              <a:buChar char="●"/>
            </a:pPr>
            <a:r>
              <a:rPr lang="en-US"/>
              <a:t>Only one mode can propagate through the fiber</a:t>
            </a:r>
            <a:endParaRPr/>
          </a:p>
          <a:p>
            <a:pPr indent="-388620" lvl="0" marL="342900" rtl="0" algn="l">
              <a:spcBef>
                <a:spcPts val="496"/>
              </a:spcBef>
              <a:spcAft>
                <a:spcPts val="0"/>
              </a:spcAft>
              <a:buClr>
                <a:schemeClr val="dk1"/>
              </a:buClr>
              <a:buSzPts val="3200"/>
              <a:buChar char="●"/>
            </a:pPr>
            <a:r>
              <a:rPr lang="en-US"/>
              <a:t>Core diameter (5um) and high cladding diameter (70um)</a:t>
            </a:r>
            <a:endParaRPr/>
          </a:p>
          <a:p>
            <a:pPr indent="-388620" lvl="0" marL="342900" rtl="0" algn="l">
              <a:spcBef>
                <a:spcPts val="496"/>
              </a:spcBef>
              <a:spcAft>
                <a:spcPts val="0"/>
              </a:spcAft>
              <a:buClr>
                <a:schemeClr val="dk1"/>
              </a:buClr>
              <a:buSzPts val="3200"/>
              <a:buChar char="●"/>
            </a:pPr>
            <a:r>
              <a:rPr lang="en-US"/>
              <a:t>Difference between the R.I of core and cladding is very small.</a:t>
            </a:r>
            <a:endParaRPr/>
          </a:p>
          <a:p>
            <a:pPr indent="-388620" lvl="0" marL="342900" rtl="0" algn="l">
              <a:spcBef>
                <a:spcPts val="496"/>
              </a:spcBef>
              <a:spcAft>
                <a:spcPts val="0"/>
              </a:spcAft>
              <a:buClr>
                <a:schemeClr val="dk1"/>
              </a:buClr>
              <a:buSzPts val="3200"/>
              <a:buChar char="●"/>
            </a:pPr>
            <a:r>
              <a:rPr lang="en-US"/>
              <a:t>There is neither dispersion nor degradation therefore it is suitable for long distance communication.</a:t>
            </a:r>
            <a:endParaRPr/>
          </a:p>
          <a:p>
            <a:pPr indent="-388620" lvl="0" marL="342900" rtl="0" algn="l">
              <a:spcBef>
                <a:spcPts val="496"/>
              </a:spcBef>
              <a:spcAft>
                <a:spcPts val="1200"/>
              </a:spcAft>
              <a:buClr>
                <a:schemeClr val="dk1"/>
              </a:buClr>
              <a:buSzPts val="3200"/>
              <a:buChar char="●"/>
            </a:pPr>
            <a:r>
              <a:rPr lang="en-US"/>
              <a:t>Light is passed through the single mode fiber through laser diode.</a:t>
            </a:r>
            <a:endParaRPr/>
          </a:p>
        </p:txBody>
      </p:sp>
      <p:pic>
        <p:nvPicPr>
          <p:cNvPr id="440" name="Google Shape;440;p64"/>
          <p:cNvPicPr preferRelativeResize="0"/>
          <p:nvPr/>
        </p:nvPicPr>
        <p:blipFill rotWithShape="1">
          <a:blip r:embed="rId3">
            <a:alphaModFix/>
          </a:blip>
          <a:srcRect b="0" l="0" r="0" t="0"/>
          <a:stretch/>
        </p:blipFill>
        <p:spPr>
          <a:xfrm>
            <a:off x="1981200" y="1219200"/>
            <a:ext cx="4413161" cy="156823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Multimode fiber</a:t>
            </a:r>
            <a:endParaRPr/>
          </a:p>
        </p:txBody>
      </p:sp>
      <p:sp>
        <p:nvSpPr>
          <p:cNvPr id="446" name="Google Shape;446;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185420" lvl="0" marL="342900" rtl="0" algn="just">
              <a:spcBef>
                <a:spcPts val="0"/>
              </a:spcBef>
              <a:spcAft>
                <a:spcPts val="0"/>
              </a:spcAft>
              <a:buClr>
                <a:schemeClr val="dk1"/>
              </a:buClr>
              <a:buSzPts val="3200"/>
              <a:buNone/>
            </a:pPr>
            <a:r>
              <a:t/>
            </a:r>
            <a:endParaRPr/>
          </a:p>
          <a:p>
            <a:pPr indent="-185420" lvl="0" marL="342900" rtl="0" algn="just">
              <a:spcBef>
                <a:spcPts val="496"/>
              </a:spcBef>
              <a:spcAft>
                <a:spcPts val="0"/>
              </a:spcAft>
              <a:buClr>
                <a:schemeClr val="dk1"/>
              </a:buClr>
              <a:buSzPts val="3200"/>
              <a:buNone/>
            </a:pPr>
            <a:r>
              <a:t/>
            </a:r>
            <a:endParaRPr/>
          </a:p>
          <a:p>
            <a:pPr indent="-185420" lvl="0" marL="342900" rtl="0" algn="just">
              <a:spcBef>
                <a:spcPts val="496"/>
              </a:spcBef>
              <a:spcAft>
                <a:spcPts val="0"/>
              </a:spcAft>
              <a:buClr>
                <a:schemeClr val="dk1"/>
              </a:buClr>
              <a:buSzPts val="3200"/>
              <a:buNone/>
            </a:pPr>
            <a:r>
              <a:t/>
            </a:r>
            <a:endParaRPr/>
          </a:p>
          <a:p>
            <a:pPr indent="-388620" lvl="0" marL="342900" rtl="0" algn="just">
              <a:spcBef>
                <a:spcPts val="496"/>
              </a:spcBef>
              <a:spcAft>
                <a:spcPts val="0"/>
              </a:spcAft>
              <a:buClr>
                <a:schemeClr val="dk1"/>
              </a:buClr>
              <a:buSzPts val="3200"/>
              <a:buChar char="●"/>
            </a:pPr>
            <a:r>
              <a:rPr lang="en-US"/>
              <a:t>Allows large number of modes for light ray travelling through it.</a:t>
            </a:r>
            <a:endParaRPr/>
          </a:p>
          <a:p>
            <a:pPr indent="-388620" lvl="0" marL="342900" rtl="0" algn="just">
              <a:spcBef>
                <a:spcPts val="496"/>
              </a:spcBef>
              <a:spcAft>
                <a:spcPts val="0"/>
              </a:spcAft>
              <a:buClr>
                <a:schemeClr val="dk1"/>
              </a:buClr>
              <a:buSzPts val="3200"/>
              <a:buChar char="●"/>
            </a:pPr>
            <a:r>
              <a:rPr lang="en-US"/>
              <a:t>Core diameter is 40un and Cladding is 70um</a:t>
            </a:r>
            <a:endParaRPr/>
          </a:p>
          <a:p>
            <a:pPr indent="-388620" lvl="0" marL="342900" rtl="0" algn="just">
              <a:spcBef>
                <a:spcPts val="496"/>
              </a:spcBef>
              <a:spcAft>
                <a:spcPts val="0"/>
              </a:spcAft>
              <a:buClr>
                <a:schemeClr val="dk1"/>
              </a:buClr>
              <a:buSzPts val="3200"/>
              <a:buChar char="●"/>
            </a:pPr>
            <a:r>
              <a:rPr lang="en-US"/>
              <a:t>The relative refractive index is larger than single mode fiber.</a:t>
            </a:r>
            <a:endParaRPr/>
          </a:p>
          <a:p>
            <a:pPr indent="-388620" lvl="0" marL="342900" rtl="0" algn="just">
              <a:spcBef>
                <a:spcPts val="496"/>
              </a:spcBef>
              <a:spcAft>
                <a:spcPts val="0"/>
              </a:spcAft>
              <a:buClr>
                <a:schemeClr val="dk1"/>
              </a:buClr>
              <a:buSzPts val="3200"/>
              <a:buChar char="●"/>
            </a:pPr>
            <a:r>
              <a:rPr lang="en-US"/>
              <a:t>Due to multimode dispersion, signal degradation takes place.</a:t>
            </a:r>
            <a:endParaRPr/>
          </a:p>
          <a:p>
            <a:pPr indent="-388620" lvl="0" marL="342900" rtl="0" algn="just">
              <a:spcBef>
                <a:spcPts val="496"/>
              </a:spcBef>
              <a:spcAft>
                <a:spcPts val="1200"/>
              </a:spcAft>
              <a:buClr>
                <a:schemeClr val="dk1"/>
              </a:buClr>
              <a:buSzPts val="3200"/>
              <a:buChar char="●"/>
            </a:pPr>
            <a:r>
              <a:rPr lang="en-US"/>
              <a:t>Not suitable for long distance communication due to large dispersion and attenuation.</a:t>
            </a:r>
            <a:endParaRPr/>
          </a:p>
        </p:txBody>
      </p:sp>
      <p:pic>
        <p:nvPicPr>
          <p:cNvPr id="447" name="Google Shape;447;p65"/>
          <p:cNvPicPr preferRelativeResize="0"/>
          <p:nvPr/>
        </p:nvPicPr>
        <p:blipFill rotWithShape="1">
          <a:blip r:embed="rId3">
            <a:alphaModFix/>
          </a:blip>
          <a:srcRect b="0" l="0" r="0" t="0"/>
          <a:stretch/>
        </p:blipFill>
        <p:spPr>
          <a:xfrm>
            <a:off x="1981200" y="1143000"/>
            <a:ext cx="4816613" cy="15592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6"/>
          <p:cNvPicPr preferRelativeResize="0"/>
          <p:nvPr>
            <p:ph idx="1" type="body"/>
          </p:nvPr>
        </p:nvPicPr>
        <p:blipFill rotWithShape="1">
          <a:blip r:embed="rId3">
            <a:alphaModFix/>
          </a:blip>
          <a:srcRect b="0" l="0" r="0" t="0"/>
          <a:stretch/>
        </p:blipFill>
        <p:spPr>
          <a:xfrm>
            <a:off x="990600" y="762000"/>
            <a:ext cx="6735702" cy="491588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7"/>
          <p:cNvSpPr txBox="1"/>
          <p:nvPr>
            <p:ph type="title"/>
          </p:nvPr>
        </p:nvSpPr>
        <p:spPr>
          <a:xfrm>
            <a:off x="968677" y="1730188"/>
            <a:ext cx="7053542" cy="140053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Based on Refractive Index</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Single mode step index fiber</a:t>
            </a:r>
            <a:endParaRPr/>
          </a:p>
        </p:txBody>
      </p:sp>
      <p:sp>
        <p:nvSpPr>
          <p:cNvPr id="463" name="Google Shape;463;p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54940" lvl="0" marL="342900" rtl="0" algn="just">
              <a:spcBef>
                <a:spcPts val="0"/>
              </a:spcBef>
              <a:spcAft>
                <a:spcPts val="0"/>
              </a:spcAft>
              <a:buClr>
                <a:schemeClr val="dk1"/>
              </a:buClr>
              <a:buSzPts val="3200"/>
              <a:buNone/>
            </a:pPr>
            <a:r>
              <a:t/>
            </a:r>
            <a:endParaRPr/>
          </a:p>
          <a:p>
            <a:pPr indent="-154940" lvl="0" marL="342900" rtl="0" algn="just">
              <a:spcBef>
                <a:spcPts val="592"/>
              </a:spcBef>
              <a:spcAft>
                <a:spcPts val="0"/>
              </a:spcAft>
              <a:buClr>
                <a:schemeClr val="dk1"/>
              </a:buClr>
              <a:buSzPts val="3200"/>
              <a:buNone/>
            </a:pPr>
            <a:r>
              <a:t/>
            </a:r>
            <a:endParaRPr/>
          </a:p>
          <a:p>
            <a:pPr indent="-154940" lvl="0" marL="342900" rtl="0" algn="just">
              <a:spcBef>
                <a:spcPts val="592"/>
              </a:spcBef>
              <a:spcAft>
                <a:spcPts val="0"/>
              </a:spcAft>
              <a:buClr>
                <a:schemeClr val="dk1"/>
              </a:buClr>
              <a:buSzPts val="3200"/>
              <a:buNone/>
            </a:pPr>
            <a:r>
              <a:t/>
            </a:r>
            <a:endParaRPr/>
          </a:p>
          <a:p>
            <a:pPr indent="-154940" lvl="0" marL="342900" rtl="0" algn="just">
              <a:spcBef>
                <a:spcPts val="592"/>
              </a:spcBef>
              <a:spcAft>
                <a:spcPts val="0"/>
              </a:spcAft>
              <a:buClr>
                <a:schemeClr val="dk1"/>
              </a:buClr>
              <a:buSzPts val="3200"/>
              <a:buNone/>
            </a:pPr>
            <a:r>
              <a:t/>
            </a:r>
            <a:endParaRPr/>
          </a:p>
          <a:p>
            <a:pPr indent="-358140" lvl="0" marL="342900" rtl="0" algn="just">
              <a:spcBef>
                <a:spcPts val="592"/>
              </a:spcBef>
              <a:spcAft>
                <a:spcPts val="1200"/>
              </a:spcAft>
              <a:buClr>
                <a:schemeClr val="dk1"/>
              </a:buClr>
              <a:buSzPts val="3200"/>
              <a:buChar char="●"/>
            </a:pPr>
            <a:r>
              <a:rPr lang="en-US"/>
              <a:t>A single mode or monomode step index fiber </a:t>
            </a:r>
            <a:r>
              <a:rPr b="1" lang="en-US"/>
              <a:t>allows the propagation of only one traverse electromagnetic mode</a:t>
            </a:r>
            <a:r>
              <a:rPr lang="en-US"/>
              <a:t> and hence the core diameter must be of the order of 2 µm to 10µm. It has high information carrying capacity.</a:t>
            </a:r>
            <a:endParaRPr/>
          </a:p>
        </p:txBody>
      </p:sp>
      <p:pic>
        <p:nvPicPr>
          <p:cNvPr id="464" name="Google Shape;464;p68"/>
          <p:cNvPicPr preferRelativeResize="0"/>
          <p:nvPr/>
        </p:nvPicPr>
        <p:blipFill rotWithShape="1">
          <a:blip r:embed="rId3">
            <a:alphaModFix/>
          </a:blip>
          <a:srcRect b="0" l="0" r="0" t="0"/>
          <a:stretch/>
        </p:blipFill>
        <p:spPr>
          <a:xfrm>
            <a:off x="2405763" y="1853248"/>
            <a:ext cx="3968143" cy="161592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ph idx="1" type="body"/>
          </p:nvPr>
        </p:nvPicPr>
        <p:blipFill rotWithShape="1">
          <a:blip r:embed="rId3">
            <a:alphaModFix/>
          </a:blip>
          <a:srcRect b="0" l="0" r="0" t="0"/>
          <a:stretch/>
        </p:blipFill>
        <p:spPr>
          <a:xfrm>
            <a:off x="726141" y="771998"/>
            <a:ext cx="6837900" cy="4951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 mode Step Index fiber</a:t>
            </a:r>
            <a:endParaRPr/>
          </a:p>
        </p:txBody>
      </p:sp>
      <p:sp>
        <p:nvSpPr>
          <p:cNvPr id="475" name="Google Shape;475;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54940" lvl="0" marL="342900" rtl="0" algn="l">
              <a:spcBef>
                <a:spcPts val="0"/>
              </a:spcBef>
              <a:spcAft>
                <a:spcPts val="0"/>
              </a:spcAft>
              <a:buClr>
                <a:schemeClr val="dk1"/>
              </a:buClr>
              <a:buSzPts val="3200"/>
              <a:buNone/>
            </a:pPr>
            <a:r>
              <a:t/>
            </a:r>
            <a:endParaRPr/>
          </a:p>
          <a:p>
            <a:pPr indent="-154940" lvl="0" marL="342900" rtl="0" algn="l">
              <a:spcBef>
                <a:spcPts val="592"/>
              </a:spcBef>
              <a:spcAft>
                <a:spcPts val="0"/>
              </a:spcAft>
              <a:buClr>
                <a:schemeClr val="dk1"/>
              </a:buClr>
              <a:buSzPts val="3200"/>
              <a:buNone/>
            </a:pPr>
            <a:r>
              <a:t/>
            </a:r>
            <a:endParaRPr/>
          </a:p>
          <a:p>
            <a:pPr indent="-154940" lvl="0" marL="342900" rtl="0" algn="l">
              <a:spcBef>
                <a:spcPts val="592"/>
              </a:spcBef>
              <a:spcAft>
                <a:spcPts val="0"/>
              </a:spcAft>
              <a:buClr>
                <a:schemeClr val="dk1"/>
              </a:buClr>
              <a:buSzPts val="3200"/>
              <a:buNone/>
            </a:pPr>
            <a:r>
              <a:t/>
            </a:r>
            <a:endParaRPr/>
          </a:p>
          <a:p>
            <a:pPr indent="-154940" lvl="0" marL="342900" rtl="0" algn="l">
              <a:spcBef>
                <a:spcPts val="592"/>
              </a:spcBef>
              <a:spcAft>
                <a:spcPts val="0"/>
              </a:spcAft>
              <a:buClr>
                <a:schemeClr val="dk1"/>
              </a:buClr>
              <a:buSzPts val="3200"/>
              <a:buNone/>
            </a:pPr>
            <a:r>
              <a:t/>
            </a:r>
            <a:endParaRPr/>
          </a:p>
          <a:p>
            <a:pPr indent="-154940" lvl="0" marL="342900" rtl="0" algn="l">
              <a:spcBef>
                <a:spcPts val="592"/>
              </a:spcBef>
              <a:spcAft>
                <a:spcPts val="0"/>
              </a:spcAft>
              <a:buClr>
                <a:schemeClr val="dk1"/>
              </a:buClr>
              <a:buSzPts val="3200"/>
              <a:buNone/>
            </a:pPr>
            <a:r>
              <a:t/>
            </a:r>
            <a:endParaRPr/>
          </a:p>
          <a:p>
            <a:pPr indent="-358140" lvl="0" marL="342900" rtl="0" algn="l">
              <a:spcBef>
                <a:spcPts val="592"/>
              </a:spcBef>
              <a:spcAft>
                <a:spcPts val="0"/>
              </a:spcAft>
              <a:buClr>
                <a:schemeClr val="dk1"/>
              </a:buClr>
              <a:buSzPts val="3200"/>
              <a:buChar char="●"/>
            </a:pPr>
            <a:r>
              <a:rPr lang="en-US"/>
              <a:t>The Refractive index for core and cladding are constant.</a:t>
            </a:r>
            <a:endParaRPr/>
          </a:p>
          <a:p>
            <a:pPr indent="-358140" lvl="0" marL="342900" rtl="0" algn="l">
              <a:spcBef>
                <a:spcPts val="592"/>
              </a:spcBef>
              <a:spcAft>
                <a:spcPts val="1200"/>
              </a:spcAft>
              <a:buClr>
                <a:schemeClr val="dk1"/>
              </a:buClr>
              <a:buSzPts val="3200"/>
              <a:buChar char="●"/>
            </a:pPr>
            <a:r>
              <a:rPr lang="en-US"/>
              <a:t>The light ray propagate through it in the form of meridiognal rays which cross the fiber axis during every reflection at the core cladding boundary.</a:t>
            </a:r>
            <a:endParaRPr/>
          </a:p>
        </p:txBody>
      </p:sp>
      <p:pic>
        <p:nvPicPr>
          <p:cNvPr id="476" name="Google Shape;476;p70"/>
          <p:cNvPicPr preferRelativeResize="0"/>
          <p:nvPr/>
        </p:nvPicPr>
        <p:blipFill rotWithShape="1">
          <a:blip r:embed="rId3">
            <a:alphaModFix/>
          </a:blip>
          <a:srcRect b="0" l="0" r="0" t="0"/>
          <a:stretch/>
        </p:blipFill>
        <p:spPr>
          <a:xfrm>
            <a:off x="1149724" y="1536242"/>
            <a:ext cx="5314950" cy="232771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71"/>
          <p:cNvPicPr preferRelativeResize="0"/>
          <p:nvPr>
            <p:ph idx="1" type="body"/>
          </p:nvPr>
        </p:nvPicPr>
        <p:blipFill rotWithShape="1">
          <a:blip r:embed="rId3">
            <a:alphaModFix/>
          </a:blip>
          <a:srcRect b="0" l="0" r="0" t="0"/>
          <a:stretch/>
        </p:blipFill>
        <p:spPr>
          <a:xfrm>
            <a:off x="907676" y="900953"/>
            <a:ext cx="6898342" cy="500216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Single mode and multimode step index fiber</a:t>
            </a:r>
            <a:endParaRPr/>
          </a:p>
        </p:txBody>
      </p:sp>
      <p:pic>
        <p:nvPicPr>
          <p:cNvPr descr="Discuss in brief single mode step index fiber and multi mode step index  fiber." id="487" name="Google Shape;487;p72"/>
          <p:cNvPicPr preferRelativeResize="0"/>
          <p:nvPr>
            <p:ph idx="1" type="body"/>
          </p:nvPr>
        </p:nvPicPr>
        <p:blipFill rotWithShape="1">
          <a:blip r:embed="rId3">
            <a:alphaModFix/>
          </a:blip>
          <a:srcRect b="0" l="0" r="0" t="0"/>
          <a:stretch/>
        </p:blipFill>
        <p:spPr>
          <a:xfrm>
            <a:off x="1231363" y="1853248"/>
            <a:ext cx="5848514" cy="455243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Multimode Graded Index fiber</a:t>
            </a:r>
            <a:endParaRPr/>
          </a:p>
        </p:txBody>
      </p:sp>
      <p:sp>
        <p:nvSpPr>
          <p:cNvPr id="493" name="Google Shape;493;p73"/>
          <p:cNvSpPr txBox="1"/>
          <p:nvPr>
            <p:ph idx="1" type="body"/>
          </p:nvPr>
        </p:nvSpPr>
        <p:spPr>
          <a:xfrm>
            <a:off x="685800" y="1223682"/>
            <a:ext cx="6646210" cy="5096436"/>
          </a:xfrm>
          <a:prstGeom prst="rect">
            <a:avLst/>
          </a:prstGeom>
          <a:noFill/>
          <a:ln>
            <a:noFill/>
          </a:ln>
        </p:spPr>
        <p:txBody>
          <a:bodyPr anchorCtr="0" anchor="t" bIns="45700" lIns="91425" spcFirstLastPara="1" rIns="91425" wrap="square" tIns="45700">
            <a:normAutofit/>
          </a:bodyPr>
          <a:lstStyle/>
          <a:p>
            <a:pPr indent="-185420" lvl="0" marL="342900" rtl="0" algn="l">
              <a:spcBef>
                <a:spcPts val="0"/>
              </a:spcBef>
              <a:spcAft>
                <a:spcPts val="0"/>
              </a:spcAft>
              <a:buClr>
                <a:schemeClr val="dk1"/>
              </a:buClr>
              <a:buSzPts val="3200"/>
              <a:buNone/>
            </a:pPr>
            <a:r>
              <a:t/>
            </a:r>
            <a:endParaRPr/>
          </a:p>
          <a:p>
            <a:pPr indent="-185420" lvl="0" marL="342900" rtl="0" algn="l">
              <a:spcBef>
                <a:spcPts val="496"/>
              </a:spcBef>
              <a:spcAft>
                <a:spcPts val="0"/>
              </a:spcAft>
              <a:buClr>
                <a:schemeClr val="dk1"/>
              </a:buClr>
              <a:buSzPts val="3200"/>
              <a:buNone/>
            </a:pPr>
            <a:r>
              <a:t/>
            </a:r>
            <a:endParaRPr/>
          </a:p>
          <a:p>
            <a:pPr indent="-185420" lvl="0" marL="342900" rtl="0" algn="l">
              <a:spcBef>
                <a:spcPts val="496"/>
              </a:spcBef>
              <a:spcAft>
                <a:spcPts val="0"/>
              </a:spcAft>
              <a:buClr>
                <a:schemeClr val="dk1"/>
              </a:buClr>
              <a:buSzPts val="3200"/>
              <a:buNone/>
            </a:pPr>
            <a:r>
              <a:t/>
            </a:r>
            <a:endParaRPr/>
          </a:p>
          <a:p>
            <a:pPr indent="-185420" lvl="0" marL="342900" rtl="0" algn="l">
              <a:spcBef>
                <a:spcPts val="496"/>
              </a:spcBef>
              <a:spcAft>
                <a:spcPts val="0"/>
              </a:spcAft>
              <a:buClr>
                <a:schemeClr val="dk1"/>
              </a:buClr>
              <a:buSzPts val="3200"/>
              <a:buNone/>
            </a:pPr>
            <a:r>
              <a:t/>
            </a:r>
            <a:endParaRPr/>
          </a:p>
          <a:p>
            <a:pPr indent="-185420" lvl="0" marL="342900" rtl="0" algn="l">
              <a:spcBef>
                <a:spcPts val="496"/>
              </a:spcBef>
              <a:spcAft>
                <a:spcPts val="0"/>
              </a:spcAft>
              <a:buClr>
                <a:schemeClr val="dk1"/>
              </a:buClr>
              <a:buSzPts val="3200"/>
              <a:buNone/>
            </a:pPr>
            <a:r>
              <a:t/>
            </a:r>
            <a:endParaRPr/>
          </a:p>
          <a:p>
            <a:pPr indent="-185420" lvl="0" marL="342900" rtl="0" algn="l">
              <a:spcBef>
                <a:spcPts val="496"/>
              </a:spcBef>
              <a:spcAft>
                <a:spcPts val="0"/>
              </a:spcAft>
              <a:buClr>
                <a:schemeClr val="dk1"/>
              </a:buClr>
              <a:buSzPts val="3200"/>
              <a:buNone/>
            </a:pPr>
            <a:r>
              <a:t/>
            </a:r>
            <a:endParaRPr/>
          </a:p>
          <a:p>
            <a:pPr indent="-185420" lvl="0" marL="342900" rtl="0" algn="l">
              <a:spcBef>
                <a:spcPts val="496"/>
              </a:spcBef>
              <a:spcAft>
                <a:spcPts val="0"/>
              </a:spcAft>
              <a:buClr>
                <a:schemeClr val="dk1"/>
              </a:buClr>
              <a:buSzPts val="3200"/>
              <a:buNone/>
            </a:pPr>
            <a:r>
              <a:t/>
            </a:r>
            <a:endParaRPr/>
          </a:p>
          <a:p>
            <a:pPr indent="-342900" lvl="0" marL="342900" rtl="0" algn="l">
              <a:spcBef>
                <a:spcPts val="496"/>
              </a:spcBef>
              <a:spcAft>
                <a:spcPts val="0"/>
              </a:spcAft>
              <a:buClr>
                <a:schemeClr val="dk1"/>
              </a:buClr>
              <a:buSzPts val="3200"/>
              <a:buNone/>
            </a:pPr>
            <a:r>
              <a:rPr lang="en-US"/>
              <a:t>Fiber core has a non-uniform refractive index that gradually decreases from the center towards the core cladding interface.</a:t>
            </a:r>
            <a:endParaRPr/>
          </a:p>
          <a:p>
            <a:pPr indent="-388620" lvl="0" marL="342900" rtl="0" algn="l">
              <a:spcBef>
                <a:spcPts val="496"/>
              </a:spcBef>
              <a:spcAft>
                <a:spcPts val="0"/>
              </a:spcAft>
              <a:buClr>
                <a:schemeClr val="dk1"/>
              </a:buClr>
              <a:buSzPts val="3200"/>
              <a:buChar char="●"/>
            </a:pPr>
            <a:r>
              <a:rPr lang="en-US"/>
              <a:t>Cladding has uniform Refractive index,</a:t>
            </a:r>
            <a:endParaRPr/>
          </a:p>
          <a:p>
            <a:pPr indent="-388620" lvl="0" marL="342900" rtl="0" algn="l">
              <a:spcBef>
                <a:spcPts val="496"/>
              </a:spcBef>
              <a:spcAft>
                <a:spcPts val="1200"/>
              </a:spcAft>
              <a:buClr>
                <a:schemeClr val="dk1"/>
              </a:buClr>
              <a:buSzPts val="3200"/>
              <a:buChar char="●"/>
            </a:pPr>
            <a:r>
              <a:rPr lang="en-US"/>
              <a:t>Light rays propagate through it in the form of helical rays.</a:t>
            </a:r>
            <a:endParaRPr/>
          </a:p>
        </p:txBody>
      </p:sp>
      <p:pic>
        <p:nvPicPr>
          <p:cNvPr id="494" name="Google Shape;494;p73"/>
          <p:cNvPicPr preferRelativeResize="0"/>
          <p:nvPr/>
        </p:nvPicPr>
        <p:blipFill rotWithShape="1">
          <a:blip r:embed="rId3">
            <a:alphaModFix/>
          </a:blip>
          <a:srcRect b="0" l="0" r="0" t="0"/>
          <a:stretch/>
        </p:blipFill>
        <p:spPr>
          <a:xfrm>
            <a:off x="685800" y="1853249"/>
            <a:ext cx="3439087" cy="1854805"/>
          </a:xfrm>
          <a:prstGeom prst="rect">
            <a:avLst/>
          </a:prstGeom>
          <a:noFill/>
          <a:ln>
            <a:noFill/>
          </a:ln>
        </p:spPr>
      </p:pic>
      <p:pic>
        <p:nvPicPr>
          <p:cNvPr id="495" name="Google Shape;495;p73"/>
          <p:cNvPicPr preferRelativeResize="0"/>
          <p:nvPr/>
        </p:nvPicPr>
        <p:blipFill rotWithShape="1">
          <a:blip r:embed="rId4">
            <a:alphaModFix/>
          </a:blip>
          <a:srcRect b="0" l="0" r="0" t="0"/>
          <a:stretch/>
        </p:blipFill>
        <p:spPr>
          <a:xfrm>
            <a:off x="4470411" y="1853249"/>
            <a:ext cx="4132345" cy="18548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Elements of an optical fiber transmission</a:t>
            </a: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link(2/4)</a:t>
            </a:r>
            <a:endParaRPr sz="3200"/>
          </a:p>
        </p:txBody>
      </p:sp>
      <p:sp>
        <p:nvSpPr>
          <p:cNvPr id="110" name="Google Shape;110;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sz="2000">
                <a:latin typeface="Times New Roman"/>
                <a:ea typeface="Times New Roman"/>
                <a:cs typeface="Times New Roman"/>
                <a:sym typeface="Times New Roman"/>
              </a:rPr>
              <a:t>Key sections:</a:t>
            </a:r>
            <a:endParaRPr/>
          </a:p>
          <a:p>
            <a:pPr indent="-342900" lvl="0" marL="342900" rtl="0" algn="l">
              <a:spcBef>
                <a:spcPts val="400"/>
              </a:spcBef>
              <a:spcAft>
                <a:spcPts val="0"/>
              </a:spcAft>
              <a:buClr>
                <a:srgbClr val="FF0000"/>
              </a:buClr>
              <a:buSzPts val="2000"/>
              <a:buChar char="●"/>
            </a:pPr>
            <a:r>
              <a:rPr lang="en-US" sz="2000" u="sng">
                <a:solidFill>
                  <a:srgbClr val="FF0000"/>
                </a:solidFill>
                <a:latin typeface="Times New Roman"/>
                <a:ea typeface="Times New Roman"/>
                <a:cs typeface="Times New Roman"/>
                <a:sym typeface="Times New Roman"/>
              </a:rPr>
              <a:t>Transmitte</a:t>
            </a:r>
            <a:r>
              <a:rPr lang="en-US" sz="2000">
                <a:solidFill>
                  <a:srgbClr val="FF0000"/>
                </a:solidFill>
                <a:latin typeface="Times New Roman"/>
                <a:ea typeface="Times New Roman"/>
                <a:cs typeface="Times New Roman"/>
                <a:sym typeface="Times New Roman"/>
              </a:rPr>
              <a:t>r</a:t>
            </a:r>
            <a:r>
              <a:rPr lang="en-US" sz="2000">
                <a:latin typeface="Times New Roman"/>
                <a:ea typeface="Times New Roman"/>
                <a:cs typeface="Times New Roman"/>
                <a:sym typeface="Times New Roman"/>
              </a:rPr>
              <a:t>-Consists of light source and its associated drive circuitry</a:t>
            </a:r>
            <a:endParaRPr/>
          </a:p>
          <a:p>
            <a:pPr indent="-342900" lvl="0" marL="342900" rtl="0" algn="l">
              <a:spcBef>
                <a:spcPts val="400"/>
              </a:spcBef>
              <a:spcAft>
                <a:spcPts val="0"/>
              </a:spcAft>
              <a:buClr>
                <a:srgbClr val="FF0000"/>
              </a:buClr>
              <a:buSzPts val="2000"/>
              <a:buChar char="●"/>
            </a:pPr>
            <a:r>
              <a:rPr lang="en-US" sz="2000" u="sng">
                <a:solidFill>
                  <a:srgbClr val="FF0000"/>
                </a:solidFill>
                <a:latin typeface="Times New Roman"/>
                <a:ea typeface="Times New Roman"/>
                <a:cs typeface="Times New Roman"/>
                <a:sym typeface="Times New Roman"/>
              </a:rPr>
              <a:t>Cable</a:t>
            </a:r>
            <a:r>
              <a:rPr lang="en-US" sz="2000">
                <a:latin typeface="Times New Roman"/>
                <a:ea typeface="Times New Roman"/>
                <a:cs typeface="Times New Roman"/>
                <a:sym typeface="Times New Roman"/>
              </a:rPr>
              <a:t>-offering mechanical and environmental protection to optical fibers inside</a:t>
            </a:r>
            <a:endParaRPr/>
          </a:p>
          <a:p>
            <a:pPr indent="-342900" lvl="0" marL="342900" rtl="0" algn="l">
              <a:spcBef>
                <a:spcPts val="400"/>
              </a:spcBef>
              <a:spcAft>
                <a:spcPts val="0"/>
              </a:spcAft>
              <a:buClr>
                <a:srgbClr val="FF0000"/>
              </a:buClr>
              <a:buSzPts val="2000"/>
              <a:buChar char="●"/>
            </a:pPr>
            <a:r>
              <a:rPr lang="en-US" sz="2000" u="sng">
                <a:solidFill>
                  <a:srgbClr val="FF0000"/>
                </a:solidFill>
                <a:latin typeface="Times New Roman"/>
                <a:ea typeface="Times New Roman"/>
                <a:cs typeface="Times New Roman"/>
                <a:sym typeface="Times New Roman"/>
              </a:rPr>
              <a:t>Receive</a:t>
            </a:r>
            <a:r>
              <a:rPr lang="en-US" sz="2000">
                <a:solidFill>
                  <a:srgbClr val="FF0000"/>
                </a:solidFill>
                <a:latin typeface="Times New Roman"/>
                <a:ea typeface="Times New Roman"/>
                <a:cs typeface="Times New Roman"/>
                <a:sym typeface="Times New Roman"/>
              </a:rPr>
              <a:t>r</a:t>
            </a:r>
            <a:r>
              <a:rPr lang="en-US" sz="2000">
                <a:latin typeface="Times New Roman"/>
                <a:ea typeface="Times New Roman"/>
                <a:cs typeface="Times New Roman"/>
                <a:sym typeface="Times New Roman"/>
              </a:rPr>
              <a:t>-consists of photodetector plus amplification and signal-restoring circuitry.</a:t>
            </a:r>
            <a:endParaRPr/>
          </a:p>
          <a:p>
            <a:pPr indent="-342900" lvl="0" marL="342900" rtl="0" algn="l">
              <a:spcBef>
                <a:spcPts val="400"/>
              </a:spcBef>
              <a:spcAft>
                <a:spcPts val="0"/>
              </a:spcAft>
              <a:buClr>
                <a:srgbClr val="FF0000"/>
              </a:buClr>
              <a:buSzPts val="2000"/>
              <a:buChar char="●"/>
            </a:pPr>
            <a:r>
              <a:rPr lang="en-US" sz="2000" u="sng">
                <a:solidFill>
                  <a:srgbClr val="FF0000"/>
                </a:solidFill>
                <a:latin typeface="Times New Roman"/>
                <a:ea typeface="Times New Roman"/>
                <a:cs typeface="Times New Roman"/>
                <a:sym typeface="Times New Roman"/>
              </a:rPr>
              <a:t>Additional components</a:t>
            </a:r>
            <a:r>
              <a:rPr lang="en-US" sz="2000">
                <a:solidFill>
                  <a:srgbClr val="FF0000"/>
                </a:solidFill>
                <a:latin typeface="Times New Roman"/>
                <a:ea typeface="Times New Roman"/>
                <a:cs typeface="Times New Roman"/>
                <a:sym typeface="Times New Roman"/>
              </a:rPr>
              <a:t>:</a:t>
            </a:r>
            <a:r>
              <a:rPr lang="en-US" sz="2000">
                <a:latin typeface="Times New Roman"/>
                <a:ea typeface="Times New Roman"/>
                <a:cs typeface="Times New Roman"/>
                <a:sym typeface="Times New Roman"/>
              </a:rPr>
              <a:t> optical connectors,splices,couplers or beam splitters and repeaters</a:t>
            </a:r>
            <a:endParaRPr/>
          </a:p>
          <a:p>
            <a:pPr indent="-127000" lvl="0" marL="633413" rtl="0" algn="l">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Optical fiber is one of the most important elements in optical fiber link</a:t>
            </a:r>
            <a:endParaRPr/>
          </a:p>
          <a:p>
            <a:pPr indent="-127000" lvl="0" marL="633413" rtl="0" algn="l">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Installation can be done either aerial,in ducts,undersea, or buried directly in the ground.</a:t>
            </a:r>
            <a:endParaRPr/>
          </a:p>
          <a:p>
            <a:pPr indent="-342900" lvl="0" marL="342900" rtl="0" algn="l">
              <a:spcBef>
                <a:spcPts val="400"/>
              </a:spcBef>
              <a:spcAft>
                <a:spcPts val="1200"/>
              </a:spcAft>
              <a:buClr>
                <a:srgbClr val="FF0000"/>
              </a:buClr>
              <a:buSzPts val="2000"/>
              <a:buChar char="●"/>
            </a:pPr>
            <a:r>
              <a:rPr lang="en-US" sz="2000" u="sng">
                <a:solidFill>
                  <a:srgbClr val="FF0000"/>
                </a:solidFill>
                <a:latin typeface="Times New Roman"/>
                <a:ea typeface="Times New Roman"/>
                <a:cs typeface="Times New Roman"/>
                <a:sym typeface="Times New Roman"/>
              </a:rPr>
              <a:t>Length</a:t>
            </a:r>
            <a:r>
              <a:rPr lang="en-US" sz="2000">
                <a:solidFill>
                  <a:srgbClr val="FF0000"/>
                </a:solidFill>
                <a:latin typeface="Times New Roman"/>
                <a:ea typeface="Times New Roman"/>
                <a:cs typeface="Times New Roman"/>
                <a:sym typeface="Times New Roman"/>
              </a:rPr>
              <a:t>:</a:t>
            </a:r>
            <a:r>
              <a:rPr lang="en-US" sz="2000">
                <a:latin typeface="Times New Roman"/>
                <a:ea typeface="Times New Roman"/>
                <a:cs typeface="Times New Roman"/>
                <a:sym typeface="Times New Roman"/>
              </a:rPr>
              <a:t> several hundred meters to several km for long-distance pplications</a:t>
            </a:r>
            <a:endParaRPr sz="2000">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74"/>
          <p:cNvPicPr preferRelativeResize="0"/>
          <p:nvPr>
            <p:ph idx="1" type="body"/>
          </p:nvPr>
        </p:nvPicPr>
        <p:blipFill rotWithShape="1">
          <a:blip r:embed="rId3">
            <a:alphaModFix/>
          </a:blip>
          <a:srcRect b="0" l="0" r="0" t="0"/>
          <a:stretch/>
        </p:blipFill>
        <p:spPr>
          <a:xfrm>
            <a:off x="857250" y="1156448"/>
            <a:ext cx="6747062" cy="448473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Based on the refractive Index</a:t>
            </a:r>
            <a:endParaRPr/>
          </a:p>
        </p:txBody>
      </p:sp>
      <p:pic>
        <p:nvPicPr>
          <p:cNvPr id="506" name="Google Shape;506;p75"/>
          <p:cNvPicPr preferRelativeResize="0"/>
          <p:nvPr>
            <p:ph idx="1" type="body"/>
          </p:nvPr>
        </p:nvPicPr>
        <p:blipFill rotWithShape="1">
          <a:blip r:embed="rId3">
            <a:alphaModFix/>
          </a:blip>
          <a:srcRect b="0" l="0" r="0" t="0"/>
          <a:stretch/>
        </p:blipFill>
        <p:spPr>
          <a:xfrm>
            <a:off x="988360" y="2034661"/>
            <a:ext cx="6043424" cy="400306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descr="Difference between Step Index fiber and Graded Index fiber" id="511" name="Google Shape;511;p76"/>
          <p:cNvPicPr preferRelativeResize="0"/>
          <p:nvPr>
            <p:ph idx="1" type="body"/>
          </p:nvPr>
        </p:nvPicPr>
        <p:blipFill rotWithShape="1">
          <a:blip r:embed="rId3">
            <a:alphaModFix/>
          </a:blip>
          <a:srcRect b="0" l="0" r="0" t="0"/>
          <a:stretch/>
        </p:blipFill>
        <p:spPr>
          <a:xfrm>
            <a:off x="1130549" y="320150"/>
            <a:ext cx="6882900" cy="6445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Problem</a:t>
            </a:r>
            <a:endParaRPr/>
          </a:p>
        </p:txBody>
      </p:sp>
      <p:pic>
        <p:nvPicPr>
          <p:cNvPr id="517" name="Google Shape;517;p77"/>
          <p:cNvPicPr preferRelativeResize="0"/>
          <p:nvPr>
            <p:ph idx="1" type="body"/>
          </p:nvPr>
        </p:nvPicPr>
        <p:blipFill rotWithShape="1">
          <a:blip r:embed="rId3">
            <a:alphaModFix/>
          </a:blip>
          <a:srcRect b="0" l="0" r="0" t="0"/>
          <a:stretch/>
        </p:blipFill>
        <p:spPr>
          <a:xfrm>
            <a:off x="1229214" y="1422943"/>
            <a:ext cx="7246844" cy="427815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78"/>
          <p:cNvPicPr preferRelativeResize="0"/>
          <p:nvPr>
            <p:ph idx="1" type="body"/>
          </p:nvPr>
        </p:nvPicPr>
        <p:blipFill rotWithShape="1">
          <a:blip r:embed="rId3">
            <a:alphaModFix/>
          </a:blip>
          <a:srcRect b="0" l="0" r="0" t="0"/>
          <a:stretch/>
        </p:blipFill>
        <p:spPr>
          <a:xfrm>
            <a:off x="1307440" y="484095"/>
            <a:ext cx="6343727" cy="498535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9"/>
          <p:cNvPicPr preferRelativeResize="0"/>
          <p:nvPr>
            <p:ph idx="1" type="body"/>
          </p:nvPr>
        </p:nvPicPr>
        <p:blipFill rotWithShape="1">
          <a:blip r:embed="rId3">
            <a:alphaModFix/>
          </a:blip>
          <a:srcRect b="0" l="0" r="0" t="0"/>
          <a:stretch/>
        </p:blipFill>
        <p:spPr>
          <a:xfrm>
            <a:off x="1403147" y="766483"/>
            <a:ext cx="6190660" cy="457382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80"/>
          <p:cNvPicPr preferRelativeResize="0"/>
          <p:nvPr>
            <p:ph idx="1" type="body"/>
          </p:nvPr>
        </p:nvPicPr>
        <p:blipFill rotWithShape="1">
          <a:blip r:embed="rId3">
            <a:alphaModFix/>
          </a:blip>
          <a:srcRect b="0" l="0" r="0" t="0"/>
          <a:stretch/>
        </p:blipFill>
        <p:spPr>
          <a:xfrm>
            <a:off x="1093573" y="927848"/>
            <a:ext cx="7086297" cy="484094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81"/>
          <p:cNvPicPr preferRelativeResize="0"/>
          <p:nvPr>
            <p:ph idx="1" type="body"/>
          </p:nvPr>
        </p:nvPicPr>
        <p:blipFill rotWithShape="1">
          <a:blip r:embed="rId3">
            <a:alphaModFix/>
          </a:blip>
          <a:srcRect b="0" l="0" r="0" t="0"/>
          <a:stretch/>
        </p:blipFill>
        <p:spPr>
          <a:xfrm>
            <a:off x="1337076" y="820272"/>
            <a:ext cx="6808691" cy="482371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82"/>
          <p:cNvPicPr preferRelativeResize="0"/>
          <p:nvPr>
            <p:ph idx="1" type="body"/>
          </p:nvPr>
        </p:nvPicPr>
        <p:blipFill rotWithShape="1">
          <a:blip r:embed="rId3">
            <a:alphaModFix/>
          </a:blip>
          <a:srcRect b="0" l="0" r="0" t="0"/>
          <a:stretch/>
        </p:blipFill>
        <p:spPr>
          <a:xfrm>
            <a:off x="574293" y="537883"/>
            <a:ext cx="7433431" cy="589317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83"/>
          <p:cNvPicPr preferRelativeResize="0"/>
          <p:nvPr>
            <p:ph idx="1" type="body"/>
          </p:nvPr>
        </p:nvPicPr>
        <p:blipFill rotWithShape="1">
          <a:blip r:embed="rId3">
            <a:alphaModFix/>
          </a:blip>
          <a:srcRect b="0" l="0" r="0" t="0"/>
          <a:stretch/>
        </p:blipFill>
        <p:spPr>
          <a:xfrm>
            <a:off x="1083795" y="632013"/>
            <a:ext cx="5736386" cy="48660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2"/>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84"/>
          <p:cNvPicPr preferRelativeResize="0"/>
          <p:nvPr>
            <p:ph idx="1" type="body"/>
          </p:nvPr>
        </p:nvPicPr>
        <p:blipFill rotWithShape="1">
          <a:blip r:embed="rId3">
            <a:alphaModFix/>
          </a:blip>
          <a:srcRect b="0" l="0" r="0" t="0"/>
          <a:stretch/>
        </p:blipFill>
        <p:spPr>
          <a:xfrm>
            <a:off x="607237" y="820271"/>
            <a:ext cx="7774763" cy="56746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3"/>
          <p:cNvSpPr txBox="1"/>
          <p:nvPr>
            <p:ph type="title"/>
          </p:nvPr>
        </p:nvSpPr>
        <p:spPr>
          <a:xfrm>
            <a:off x="457200" y="274638"/>
            <a:ext cx="8229600" cy="8683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Times New Roman"/>
              <a:buNone/>
            </a:pPr>
            <a:r>
              <a:rPr b="1" lang="en-US" sz="2800">
                <a:solidFill>
                  <a:srgbClr val="FF0000"/>
                </a:solidFill>
                <a:latin typeface="Times New Roman"/>
                <a:ea typeface="Times New Roman"/>
                <a:cs typeface="Times New Roman"/>
                <a:sym typeface="Times New Roman"/>
              </a:rPr>
              <a:t>Elements of an optical fiber transmission</a:t>
            </a:r>
            <a:br>
              <a:rPr b="1" lang="en-US" sz="2800">
                <a:solidFill>
                  <a:srgbClr val="FF0000"/>
                </a:solidFill>
                <a:latin typeface="Times New Roman"/>
                <a:ea typeface="Times New Roman"/>
                <a:cs typeface="Times New Roman"/>
                <a:sym typeface="Times New Roman"/>
              </a:rPr>
            </a:br>
            <a:r>
              <a:rPr b="1" lang="en-US" sz="2800">
                <a:solidFill>
                  <a:srgbClr val="FF0000"/>
                </a:solidFill>
                <a:latin typeface="Times New Roman"/>
                <a:ea typeface="Times New Roman"/>
                <a:cs typeface="Times New Roman"/>
                <a:sym typeface="Times New Roman"/>
              </a:rPr>
              <a:t>link(3/4)</a:t>
            </a:r>
            <a:endParaRPr sz="2800"/>
          </a:p>
        </p:txBody>
      </p:sp>
      <p:sp>
        <p:nvSpPr>
          <p:cNvPr id="121" name="Google Shape;121;p13"/>
          <p:cNvSpPr txBox="1"/>
          <p:nvPr>
            <p:ph idx="1" type="body"/>
          </p:nvPr>
        </p:nvSpPr>
        <p:spPr>
          <a:xfrm>
            <a:off x="457200" y="990600"/>
            <a:ext cx="8229600" cy="5135563"/>
          </a:xfrm>
          <a:prstGeom prst="rect">
            <a:avLst/>
          </a:prstGeom>
          <a:noFill/>
          <a:ln>
            <a:noFill/>
          </a:ln>
        </p:spPr>
        <p:txBody>
          <a:bodyPr anchorCtr="0" anchor="t" bIns="45700" lIns="91425" spcFirstLastPara="1" rIns="91425" wrap="square" tIns="45700">
            <a:normAutofit fontScale="32500" lnSpcReduction="20000"/>
          </a:bodyPr>
          <a:lstStyle/>
          <a:p>
            <a:pPr indent="-177800" lvl="0" marL="342900" rtl="0" algn="l">
              <a:spcBef>
                <a:spcPts val="0"/>
              </a:spcBef>
              <a:spcAft>
                <a:spcPts val="0"/>
              </a:spcAft>
              <a:buClr>
                <a:schemeClr val="dk1"/>
              </a:buClr>
              <a:buSzPct val="100000"/>
              <a:buNone/>
            </a:pPr>
            <a:r>
              <a:t/>
            </a:r>
            <a:endParaRPr sz="8000">
              <a:latin typeface="Times New Roman"/>
              <a:ea typeface="Times New Roman"/>
              <a:cs typeface="Times New Roman"/>
              <a:sym typeface="Times New Roman"/>
            </a:endParaRPr>
          </a:p>
          <a:p>
            <a:pPr indent="-342900" lvl="0" marL="342900" rtl="0" algn="l">
              <a:spcBef>
                <a:spcPts val="520"/>
              </a:spcBef>
              <a:spcAft>
                <a:spcPts val="0"/>
              </a:spcAft>
              <a:buClr>
                <a:srgbClr val="FF0000"/>
              </a:buClr>
              <a:buSzPct val="100000"/>
              <a:buChar char="●"/>
            </a:pPr>
            <a:r>
              <a:rPr lang="en-US" sz="8000" u="sng">
                <a:solidFill>
                  <a:srgbClr val="FF0000"/>
                </a:solidFill>
                <a:latin typeface="Times New Roman"/>
                <a:ea typeface="Times New Roman"/>
                <a:cs typeface="Times New Roman"/>
                <a:sym typeface="Times New Roman"/>
              </a:rPr>
              <a:t>Light source : </a:t>
            </a:r>
            <a:r>
              <a:rPr lang="en-US" sz="8000">
                <a:latin typeface="Times New Roman"/>
                <a:ea typeface="Times New Roman"/>
                <a:cs typeface="Times New Roman"/>
                <a:sym typeface="Times New Roman"/>
              </a:rPr>
              <a:t>LED / laser-light output modulated rapidly by simply varying bias current.</a:t>
            </a:r>
            <a:endParaRPr/>
          </a:p>
          <a:p>
            <a:pPr indent="-342900" lvl="0" marL="342900" rtl="0" algn="l">
              <a:spcBef>
                <a:spcPts val="520"/>
              </a:spcBef>
              <a:spcAft>
                <a:spcPts val="0"/>
              </a:spcAft>
              <a:buClr>
                <a:schemeClr val="dk1"/>
              </a:buClr>
              <a:buSzPct val="100000"/>
              <a:buChar char="●"/>
            </a:pPr>
            <a:r>
              <a:rPr lang="en-US" sz="8000">
                <a:latin typeface="Times New Roman"/>
                <a:ea typeface="Times New Roman"/>
                <a:cs typeface="Times New Roman"/>
                <a:sym typeface="Times New Roman"/>
              </a:rPr>
              <a:t>Electrical input to transmitter can be analog/digital</a:t>
            </a:r>
            <a:endParaRPr/>
          </a:p>
          <a:p>
            <a:pPr indent="-342900" lvl="0" marL="342900" rtl="0" algn="l">
              <a:spcBef>
                <a:spcPts val="520"/>
              </a:spcBef>
              <a:spcAft>
                <a:spcPts val="0"/>
              </a:spcAft>
              <a:buClr>
                <a:schemeClr val="dk1"/>
              </a:buClr>
              <a:buSzPct val="100000"/>
              <a:buChar char="●"/>
            </a:pPr>
            <a:r>
              <a:rPr lang="en-US" sz="8000">
                <a:latin typeface="Times New Roman"/>
                <a:ea typeface="Times New Roman"/>
                <a:cs typeface="Times New Roman"/>
                <a:sym typeface="Times New Roman"/>
              </a:rPr>
              <a:t>Optical source is a square –law device, that a linear variation in drive current results in linear change in optical output power</a:t>
            </a:r>
            <a:endParaRPr/>
          </a:p>
          <a:p>
            <a:pPr indent="-165100" lvl="0" marL="342900" rtl="0" algn="l">
              <a:spcBef>
                <a:spcPts val="520"/>
              </a:spcBef>
              <a:spcAft>
                <a:spcPts val="0"/>
              </a:spcAft>
              <a:buClr>
                <a:schemeClr val="dk1"/>
              </a:buClr>
              <a:buSzPct val="100000"/>
              <a:buFont typeface="Noto Sans Symbols"/>
              <a:buChar char="⮚"/>
            </a:pPr>
            <a:r>
              <a:rPr lang="en-US" sz="8000">
                <a:latin typeface="Times New Roman"/>
                <a:ea typeface="Times New Roman"/>
                <a:cs typeface="Times New Roman"/>
                <a:sym typeface="Times New Roman"/>
              </a:rPr>
              <a:t>For 800-900 nm light source alloys are GaAIAs.</a:t>
            </a:r>
            <a:endParaRPr/>
          </a:p>
          <a:p>
            <a:pPr indent="-165100" lvl="0" marL="342900" rtl="0" algn="l">
              <a:spcBef>
                <a:spcPts val="520"/>
              </a:spcBef>
              <a:spcAft>
                <a:spcPts val="0"/>
              </a:spcAft>
              <a:buClr>
                <a:schemeClr val="dk1"/>
              </a:buClr>
              <a:buSzPct val="100000"/>
              <a:buFont typeface="Noto Sans Symbols"/>
              <a:buChar char="⮚"/>
            </a:pPr>
            <a:r>
              <a:rPr lang="en-US" sz="8000">
                <a:latin typeface="Times New Roman"/>
                <a:ea typeface="Times New Roman"/>
                <a:cs typeface="Times New Roman"/>
                <a:sym typeface="Times New Roman"/>
              </a:rPr>
              <a:t>For 1100 -1600 nm,InGaAsP </a:t>
            </a:r>
            <a:endParaRPr/>
          </a:p>
          <a:p>
            <a:pPr indent="-342900" lvl="0" marL="342900" rtl="0" algn="l">
              <a:spcBef>
                <a:spcPts val="520"/>
              </a:spcBef>
              <a:spcAft>
                <a:spcPts val="0"/>
              </a:spcAft>
              <a:buClr>
                <a:srgbClr val="FF0000"/>
              </a:buClr>
              <a:buSzPct val="100000"/>
              <a:buChar char="●"/>
            </a:pPr>
            <a:r>
              <a:rPr lang="en-US" sz="8000" u="sng">
                <a:solidFill>
                  <a:srgbClr val="FF0000"/>
                </a:solidFill>
                <a:latin typeface="Times New Roman"/>
                <a:ea typeface="Times New Roman"/>
                <a:cs typeface="Times New Roman"/>
                <a:sym typeface="Times New Roman"/>
              </a:rPr>
              <a:t>Photodiode</a:t>
            </a:r>
            <a:r>
              <a:rPr lang="en-US" sz="8000">
                <a:solidFill>
                  <a:srgbClr val="FF0000"/>
                </a:solidFill>
                <a:latin typeface="Times New Roman"/>
                <a:ea typeface="Times New Roman"/>
                <a:cs typeface="Times New Roman"/>
                <a:sym typeface="Times New Roman"/>
              </a:rPr>
              <a:t>:</a:t>
            </a:r>
            <a:r>
              <a:rPr lang="en-US" sz="8000">
                <a:latin typeface="Times New Roman"/>
                <a:ea typeface="Times New Roman"/>
                <a:cs typeface="Times New Roman"/>
                <a:sym typeface="Times New Roman"/>
              </a:rPr>
              <a:t> progressively attenuated and distorted signal because of scattering,absorption, and dispersion mechanisms in the wavegudie will be detectec.</a:t>
            </a:r>
            <a:endParaRPr/>
          </a:p>
          <a:p>
            <a:pPr indent="-276860" lvl="0" marL="342900" rtl="0" algn="l">
              <a:spcBef>
                <a:spcPts val="208"/>
              </a:spcBef>
              <a:spcAft>
                <a:spcPts val="1200"/>
              </a:spcAft>
              <a:buClr>
                <a:schemeClr val="dk1"/>
              </a:buClr>
              <a:buSzPct val="177777"/>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2021-12-31T05:24:24Z</dcterms:created>
  <dc:creator>LENOVO</dc:creator>
</cp:coreProperties>
</file>